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2506D-1F38-4A04-BFF7-4F63C5D94362}"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lang="ru-RU"/>
        </a:p>
      </dgm:t>
    </dgm:pt>
    <dgm:pt modelId="{18B6EC2B-4BFA-4DDA-85C1-7689F2CC7FE6}">
      <dgm:prSet custT="1"/>
      <dgm:spPr/>
      <dgm:t>
        <a:bodyPr/>
        <a:lstStyle/>
        <a:p>
          <a:r>
            <a:rPr lang="kk-KZ" sz="1400" b="1" dirty="0" smtClean="0">
              <a:solidFill>
                <a:srgbClr val="002060"/>
              </a:solidFill>
            </a:rPr>
            <a:t>Сан жылдар бойы іздестірудің барысында Орталық Азия территориясынан ағаш тақтайшаға ойылып жазылған көне жазу табылды. </a:t>
          </a:r>
          <a:endParaRPr lang="ru-RU" sz="1400" b="1" dirty="0">
            <a:solidFill>
              <a:srgbClr val="002060"/>
            </a:solidFill>
          </a:endParaRPr>
        </a:p>
      </dgm:t>
    </dgm:pt>
    <dgm:pt modelId="{1571D479-2C3C-4A6A-AA51-033933D4F437}" type="parTrans" cxnId="{90B6B6B6-6D57-4237-AF68-0208394E32DF}">
      <dgm:prSet/>
      <dgm:spPr/>
      <dgm:t>
        <a:bodyPr/>
        <a:lstStyle/>
        <a:p>
          <a:endParaRPr lang="ru-RU"/>
        </a:p>
      </dgm:t>
    </dgm:pt>
    <dgm:pt modelId="{8D8DDF24-0367-4951-872C-7CBC0BCE550F}" type="sibTrans" cxnId="{90B6B6B6-6D57-4237-AF68-0208394E32DF}">
      <dgm:prSet/>
      <dgm:spPr/>
      <dgm:t>
        <a:bodyPr/>
        <a:lstStyle/>
        <a:p>
          <a:endParaRPr lang="ru-RU"/>
        </a:p>
      </dgm:t>
    </dgm:pt>
    <dgm:pt modelId="{0BC2552B-03F1-4350-8F60-19B91130DB11}">
      <dgm:prSet custT="1"/>
      <dgm:spPr/>
      <dgm:t>
        <a:bodyPr/>
        <a:lstStyle/>
        <a:p>
          <a:r>
            <a:rPr lang="kk-KZ" sz="1400" b="1" dirty="0" smtClean="0">
              <a:solidFill>
                <a:srgbClr val="002060"/>
              </a:solidFill>
            </a:rPr>
            <a:t>Қазіргі кезде ежелгі түркі тайпалық одақтары өмір сүрген аймақтардан руникалық жазумен ойылып жазылған үй-тұрмысына қажетті заттар, қой тастар табылып жатыр. Олардың бойында талай құпиялар сақтаулы. </a:t>
          </a:r>
          <a:endParaRPr lang="ru-RU" sz="1400" b="1" dirty="0">
            <a:solidFill>
              <a:srgbClr val="002060"/>
            </a:solidFill>
          </a:endParaRPr>
        </a:p>
      </dgm:t>
    </dgm:pt>
    <dgm:pt modelId="{FE431223-7021-4D45-92DB-27CADCB05A58}" type="parTrans" cxnId="{3BBDF6A6-BB92-45E2-84C7-8B05E2D72213}">
      <dgm:prSet/>
      <dgm:spPr/>
      <dgm:t>
        <a:bodyPr/>
        <a:lstStyle/>
        <a:p>
          <a:endParaRPr lang="ru-RU"/>
        </a:p>
      </dgm:t>
    </dgm:pt>
    <dgm:pt modelId="{8B885843-D6C9-4DEE-968F-3AF1EC226A68}" type="sibTrans" cxnId="{3BBDF6A6-BB92-45E2-84C7-8B05E2D72213}">
      <dgm:prSet/>
      <dgm:spPr/>
      <dgm:t>
        <a:bodyPr/>
        <a:lstStyle/>
        <a:p>
          <a:endParaRPr lang="ru-RU"/>
        </a:p>
      </dgm:t>
    </dgm:pt>
    <dgm:pt modelId="{A3BDEBB6-B82E-42B5-BC59-99D72A203EC5}">
      <dgm:prSet custT="1"/>
      <dgm:spPr/>
      <dgm:t>
        <a:bodyPr/>
        <a:lstStyle/>
        <a:p>
          <a:r>
            <a:rPr lang="kk-KZ" sz="1400" b="1" dirty="0" smtClean="0">
              <a:solidFill>
                <a:srgbClr val="002060"/>
              </a:solidFill>
            </a:rPr>
            <a:t>Бұл жазу жүйесі өзінің құрылымы және тақтайға ойылғанымен басқа тас жазулардан ерекшеленеді. </a:t>
          </a:r>
          <a:endParaRPr lang="ru-RU" sz="1400" b="1" dirty="0">
            <a:solidFill>
              <a:srgbClr val="002060"/>
            </a:solidFill>
          </a:endParaRPr>
        </a:p>
      </dgm:t>
    </dgm:pt>
    <dgm:pt modelId="{398BCBEA-C658-490B-8DF5-3C688D7B5347}" type="parTrans" cxnId="{E5035F78-1C2C-417C-8B29-12057BAF66CE}">
      <dgm:prSet/>
      <dgm:spPr/>
      <dgm:t>
        <a:bodyPr/>
        <a:lstStyle/>
        <a:p>
          <a:endParaRPr lang="ru-RU"/>
        </a:p>
      </dgm:t>
    </dgm:pt>
    <dgm:pt modelId="{410652BA-E9CB-4641-89D0-7E7D621E7A9F}" type="sibTrans" cxnId="{E5035F78-1C2C-417C-8B29-12057BAF66CE}">
      <dgm:prSet/>
      <dgm:spPr/>
      <dgm:t>
        <a:bodyPr/>
        <a:lstStyle/>
        <a:p>
          <a:endParaRPr lang="ru-RU"/>
        </a:p>
      </dgm:t>
    </dgm:pt>
    <dgm:pt modelId="{856D8CD6-427B-41D2-A6EC-B8750BEA0B12}">
      <dgm:prSet custT="1"/>
      <dgm:spPr/>
      <dgm:t>
        <a:bodyPr/>
        <a:lstStyle/>
        <a:p>
          <a:r>
            <a:rPr lang="kk-KZ" sz="1400" b="1" dirty="0" smtClean="0">
              <a:solidFill>
                <a:srgbClr val="002060"/>
              </a:solidFill>
            </a:rPr>
            <a:t>Іле-шала Ертіс өзені бойынан қола айнадағы жазу, ал 70-ші жылдары Іле өзені бойынан (Есік қорғанынан) күміс тостағаңдағы жазу табылды. </a:t>
          </a:r>
          <a:endParaRPr lang="ru-RU" sz="1400" b="1" dirty="0">
            <a:solidFill>
              <a:srgbClr val="002060"/>
            </a:solidFill>
          </a:endParaRPr>
        </a:p>
      </dgm:t>
    </dgm:pt>
    <dgm:pt modelId="{050BD413-EA8E-4240-8DD0-6F5F19B2C0E1}" type="parTrans" cxnId="{0770D803-5280-433A-A1F1-7417332E0841}">
      <dgm:prSet/>
      <dgm:spPr/>
      <dgm:t>
        <a:bodyPr/>
        <a:lstStyle/>
        <a:p>
          <a:endParaRPr lang="ru-RU"/>
        </a:p>
      </dgm:t>
    </dgm:pt>
    <dgm:pt modelId="{8E33373C-2F19-4984-B845-79A9964E594B}" type="sibTrans" cxnId="{0770D803-5280-433A-A1F1-7417332E0841}">
      <dgm:prSet/>
      <dgm:spPr/>
      <dgm:t>
        <a:bodyPr/>
        <a:lstStyle/>
        <a:p>
          <a:endParaRPr lang="ru-RU"/>
        </a:p>
      </dgm:t>
    </dgm:pt>
    <dgm:pt modelId="{A925B470-A067-4331-816F-142C17EF6C14}">
      <dgm:prSet custT="1"/>
      <dgm:spPr/>
      <dgm:t>
        <a:bodyPr/>
        <a:lstStyle/>
        <a:p>
          <a:r>
            <a:rPr lang="kk-KZ" sz="1400" b="1" dirty="0" smtClean="0">
              <a:solidFill>
                <a:srgbClr val="002060"/>
              </a:solidFill>
            </a:rPr>
            <a:t>Мысалы, соңғы кезде Өзбекстанның Наманган, Ферғана, Кашқадария аудандарынан бірнеше көне тайпалардың қолданған заттары табылған болатын. Өкінішке орай, олардың бірқатарының оқылуы күні бүгінге дейін анықталмаған</a:t>
          </a:r>
          <a:r>
            <a:rPr lang="kk-KZ" sz="1200" dirty="0" smtClean="0"/>
            <a:t>.</a:t>
          </a:r>
          <a:endParaRPr lang="ru-RU" sz="1200" dirty="0"/>
        </a:p>
      </dgm:t>
    </dgm:pt>
    <dgm:pt modelId="{28388C4B-1EA2-4FD2-8433-0310432BB204}" type="parTrans" cxnId="{F0758AEE-8C8E-453C-A413-072489995F89}">
      <dgm:prSet/>
      <dgm:spPr/>
      <dgm:t>
        <a:bodyPr/>
        <a:lstStyle/>
        <a:p>
          <a:endParaRPr lang="ru-RU"/>
        </a:p>
      </dgm:t>
    </dgm:pt>
    <dgm:pt modelId="{D5FFFA3F-ABB8-4AFD-BDAA-2993618CA832}" type="sibTrans" cxnId="{F0758AEE-8C8E-453C-A413-072489995F89}">
      <dgm:prSet/>
      <dgm:spPr/>
      <dgm:t>
        <a:bodyPr/>
        <a:lstStyle/>
        <a:p>
          <a:endParaRPr lang="ru-RU"/>
        </a:p>
      </dgm:t>
    </dgm:pt>
    <dgm:pt modelId="{00D54558-2ABB-41E0-B932-DD9C161C4654}" type="pres">
      <dgm:prSet presAssocID="{3AF2506D-1F38-4A04-BFF7-4F63C5D94362}" presName="diagram" presStyleCnt="0">
        <dgm:presLayoutVars>
          <dgm:dir/>
          <dgm:resizeHandles val="exact"/>
        </dgm:presLayoutVars>
      </dgm:prSet>
      <dgm:spPr/>
      <dgm:t>
        <a:bodyPr/>
        <a:lstStyle/>
        <a:p>
          <a:endParaRPr lang="ru-RU"/>
        </a:p>
      </dgm:t>
    </dgm:pt>
    <dgm:pt modelId="{B6B70ACB-74D6-4C76-8675-37DC5ADA5CEB}" type="pres">
      <dgm:prSet presAssocID="{18B6EC2B-4BFA-4DDA-85C1-7689F2CC7FE6}" presName="node" presStyleLbl="node1" presStyleIdx="0" presStyleCnt="5">
        <dgm:presLayoutVars>
          <dgm:bulletEnabled val="1"/>
        </dgm:presLayoutVars>
      </dgm:prSet>
      <dgm:spPr/>
      <dgm:t>
        <a:bodyPr/>
        <a:lstStyle/>
        <a:p>
          <a:endParaRPr lang="ru-RU"/>
        </a:p>
      </dgm:t>
    </dgm:pt>
    <dgm:pt modelId="{35D8D30B-5F81-40F5-8EB4-29BEEF63278B}" type="pres">
      <dgm:prSet presAssocID="{8D8DDF24-0367-4951-872C-7CBC0BCE550F}" presName="sibTrans" presStyleCnt="0"/>
      <dgm:spPr/>
    </dgm:pt>
    <dgm:pt modelId="{8D0BC9D3-7B67-4C6A-B5F4-47D01A3A79F2}" type="pres">
      <dgm:prSet presAssocID="{A3BDEBB6-B82E-42B5-BC59-99D72A203EC5}" presName="node" presStyleLbl="node1" presStyleIdx="1" presStyleCnt="5">
        <dgm:presLayoutVars>
          <dgm:bulletEnabled val="1"/>
        </dgm:presLayoutVars>
      </dgm:prSet>
      <dgm:spPr/>
      <dgm:t>
        <a:bodyPr/>
        <a:lstStyle/>
        <a:p>
          <a:endParaRPr lang="ru-RU"/>
        </a:p>
      </dgm:t>
    </dgm:pt>
    <dgm:pt modelId="{4069F389-9C7F-48FA-880B-7DD51B70650E}" type="pres">
      <dgm:prSet presAssocID="{410652BA-E9CB-4641-89D0-7E7D621E7A9F}" presName="sibTrans" presStyleCnt="0"/>
      <dgm:spPr/>
    </dgm:pt>
    <dgm:pt modelId="{D5FA4B3A-5764-4F69-A13E-2AFAA0B410D8}" type="pres">
      <dgm:prSet presAssocID="{856D8CD6-427B-41D2-A6EC-B8750BEA0B12}" presName="node" presStyleLbl="node1" presStyleIdx="2" presStyleCnt="5">
        <dgm:presLayoutVars>
          <dgm:bulletEnabled val="1"/>
        </dgm:presLayoutVars>
      </dgm:prSet>
      <dgm:spPr/>
      <dgm:t>
        <a:bodyPr/>
        <a:lstStyle/>
        <a:p>
          <a:endParaRPr lang="ru-RU"/>
        </a:p>
      </dgm:t>
    </dgm:pt>
    <dgm:pt modelId="{73FEDA16-F6D3-4650-92E6-60BB1664DC8E}" type="pres">
      <dgm:prSet presAssocID="{8E33373C-2F19-4984-B845-79A9964E594B}" presName="sibTrans" presStyleCnt="0"/>
      <dgm:spPr/>
    </dgm:pt>
    <dgm:pt modelId="{DAE904F4-6280-4F59-8B4A-01ABEE36C66A}" type="pres">
      <dgm:prSet presAssocID="{0BC2552B-03F1-4350-8F60-19B91130DB11}" presName="node" presStyleLbl="node1" presStyleIdx="3" presStyleCnt="5" custScaleY="133813">
        <dgm:presLayoutVars>
          <dgm:bulletEnabled val="1"/>
        </dgm:presLayoutVars>
      </dgm:prSet>
      <dgm:spPr/>
      <dgm:t>
        <a:bodyPr/>
        <a:lstStyle/>
        <a:p>
          <a:endParaRPr lang="ru-RU"/>
        </a:p>
      </dgm:t>
    </dgm:pt>
    <dgm:pt modelId="{6A3D829B-45E2-4369-AD5D-36356B636BC1}" type="pres">
      <dgm:prSet presAssocID="{8B885843-D6C9-4DEE-968F-3AF1EC226A68}" presName="sibTrans" presStyleCnt="0"/>
      <dgm:spPr/>
    </dgm:pt>
    <dgm:pt modelId="{872B2606-6500-4B21-AF3D-905784E62DA8}" type="pres">
      <dgm:prSet presAssocID="{A925B470-A067-4331-816F-142C17EF6C14}" presName="node" presStyleLbl="node1" presStyleIdx="4" presStyleCnt="5" custScaleY="148799">
        <dgm:presLayoutVars>
          <dgm:bulletEnabled val="1"/>
        </dgm:presLayoutVars>
      </dgm:prSet>
      <dgm:spPr/>
      <dgm:t>
        <a:bodyPr/>
        <a:lstStyle/>
        <a:p>
          <a:endParaRPr lang="ru-RU"/>
        </a:p>
      </dgm:t>
    </dgm:pt>
  </dgm:ptLst>
  <dgm:cxnLst>
    <dgm:cxn modelId="{EF65417E-3F23-4D56-A761-5AE2A84B6C29}" type="presOf" srcId="{A925B470-A067-4331-816F-142C17EF6C14}" destId="{872B2606-6500-4B21-AF3D-905784E62DA8}" srcOrd="0" destOrd="0" presId="urn:microsoft.com/office/officeart/2005/8/layout/default"/>
    <dgm:cxn modelId="{EB168A27-20CC-45E2-920A-48BA7E0C507F}" type="presOf" srcId="{856D8CD6-427B-41D2-A6EC-B8750BEA0B12}" destId="{D5FA4B3A-5764-4F69-A13E-2AFAA0B410D8}" srcOrd="0" destOrd="0" presId="urn:microsoft.com/office/officeart/2005/8/layout/default"/>
    <dgm:cxn modelId="{02851267-6230-4FA8-ADEE-39B411CD2216}" type="presOf" srcId="{0BC2552B-03F1-4350-8F60-19B91130DB11}" destId="{DAE904F4-6280-4F59-8B4A-01ABEE36C66A}" srcOrd="0" destOrd="0" presId="urn:microsoft.com/office/officeart/2005/8/layout/default"/>
    <dgm:cxn modelId="{0770D803-5280-433A-A1F1-7417332E0841}" srcId="{3AF2506D-1F38-4A04-BFF7-4F63C5D94362}" destId="{856D8CD6-427B-41D2-A6EC-B8750BEA0B12}" srcOrd="2" destOrd="0" parTransId="{050BD413-EA8E-4240-8DD0-6F5F19B2C0E1}" sibTransId="{8E33373C-2F19-4984-B845-79A9964E594B}"/>
    <dgm:cxn modelId="{3BBDF6A6-BB92-45E2-84C7-8B05E2D72213}" srcId="{3AF2506D-1F38-4A04-BFF7-4F63C5D94362}" destId="{0BC2552B-03F1-4350-8F60-19B91130DB11}" srcOrd="3" destOrd="0" parTransId="{FE431223-7021-4D45-92DB-27CADCB05A58}" sibTransId="{8B885843-D6C9-4DEE-968F-3AF1EC226A68}"/>
    <dgm:cxn modelId="{E00DEA72-DEA2-4F2E-B882-A6931F2962DA}" type="presOf" srcId="{A3BDEBB6-B82E-42B5-BC59-99D72A203EC5}" destId="{8D0BC9D3-7B67-4C6A-B5F4-47D01A3A79F2}" srcOrd="0" destOrd="0" presId="urn:microsoft.com/office/officeart/2005/8/layout/default"/>
    <dgm:cxn modelId="{E5035F78-1C2C-417C-8B29-12057BAF66CE}" srcId="{3AF2506D-1F38-4A04-BFF7-4F63C5D94362}" destId="{A3BDEBB6-B82E-42B5-BC59-99D72A203EC5}" srcOrd="1" destOrd="0" parTransId="{398BCBEA-C658-490B-8DF5-3C688D7B5347}" sibTransId="{410652BA-E9CB-4641-89D0-7E7D621E7A9F}"/>
    <dgm:cxn modelId="{BA5BC24D-380B-481E-93C2-CE47D65F7D22}" type="presOf" srcId="{3AF2506D-1F38-4A04-BFF7-4F63C5D94362}" destId="{00D54558-2ABB-41E0-B932-DD9C161C4654}" srcOrd="0" destOrd="0" presId="urn:microsoft.com/office/officeart/2005/8/layout/default"/>
    <dgm:cxn modelId="{859BA718-2846-43B4-889C-16B7BA0ACCFD}" type="presOf" srcId="{18B6EC2B-4BFA-4DDA-85C1-7689F2CC7FE6}" destId="{B6B70ACB-74D6-4C76-8675-37DC5ADA5CEB}" srcOrd="0" destOrd="0" presId="urn:microsoft.com/office/officeart/2005/8/layout/default"/>
    <dgm:cxn modelId="{F0758AEE-8C8E-453C-A413-072489995F89}" srcId="{3AF2506D-1F38-4A04-BFF7-4F63C5D94362}" destId="{A925B470-A067-4331-816F-142C17EF6C14}" srcOrd="4" destOrd="0" parTransId="{28388C4B-1EA2-4FD2-8433-0310432BB204}" sibTransId="{D5FFFA3F-ABB8-4AFD-BDAA-2993618CA832}"/>
    <dgm:cxn modelId="{90B6B6B6-6D57-4237-AF68-0208394E32DF}" srcId="{3AF2506D-1F38-4A04-BFF7-4F63C5D94362}" destId="{18B6EC2B-4BFA-4DDA-85C1-7689F2CC7FE6}" srcOrd="0" destOrd="0" parTransId="{1571D479-2C3C-4A6A-AA51-033933D4F437}" sibTransId="{8D8DDF24-0367-4951-872C-7CBC0BCE550F}"/>
    <dgm:cxn modelId="{FE005275-43D5-43EF-818D-0255CC08FDC7}" type="presParOf" srcId="{00D54558-2ABB-41E0-B932-DD9C161C4654}" destId="{B6B70ACB-74D6-4C76-8675-37DC5ADA5CEB}" srcOrd="0" destOrd="0" presId="urn:microsoft.com/office/officeart/2005/8/layout/default"/>
    <dgm:cxn modelId="{B2E08FD4-DD4C-48FE-8CC5-33857DBA0012}" type="presParOf" srcId="{00D54558-2ABB-41E0-B932-DD9C161C4654}" destId="{35D8D30B-5F81-40F5-8EB4-29BEEF63278B}" srcOrd="1" destOrd="0" presId="urn:microsoft.com/office/officeart/2005/8/layout/default"/>
    <dgm:cxn modelId="{6FF4F4C7-DF02-4835-B65B-9631378A5BAB}" type="presParOf" srcId="{00D54558-2ABB-41E0-B932-DD9C161C4654}" destId="{8D0BC9D3-7B67-4C6A-B5F4-47D01A3A79F2}" srcOrd="2" destOrd="0" presId="urn:microsoft.com/office/officeart/2005/8/layout/default"/>
    <dgm:cxn modelId="{699FF9A0-0CBD-4920-AEB7-F7CD6DB463AD}" type="presParOf" srcId="{00D54558-2ABB-41E0-B932-DD9C161C4654}" destId="{4069F389-9C7F-48FA-880B-7DD51B70650E}" srcOrd="3" destOrd="0" presId="urn:microsoft.com/office/officeart/2005/8/layout/default"/>
    <dgm:cxn modelId="{1AFD9DA8-32E8-45A0-B6F6-82AED9C04FEF}" type="presParOf" srcId="{00D54558-2ABB-41E0-B932-DD9C161C4654}" destId="{D5FA4B3A-5764-4F69-A13E-2AFAA0B410D8}" srcOrd="4" destOrd="0" presId="urn:microsoft.com/office/officeart/2005/8/layout/default"/>
    <dgm:cxn modelId="{91C59B81-A346-4C70-BC0E-B33D3AA9492C}" type="presParOf" srcId="{00D54558-2ABB-41E0-B932-DD9C161C4654}" destId="{73FEDA16-F6D3-4650-92E6-60BB1664DC8E}" srcOrd="5" destOrd="0" presId="urn:microsoft.com/office/officeart/2005/8/layout/default"/>
    <dgm:cxn modelId="{1FFD48D2-D5B0-4EC9-9E7F-83D55A477045}" type="presParOf" srcId="{00D54558-2ABB-41E0-B932-DD9C161C4654}" destId="{DAE904F4-6280-4F59-8B4A-01ABEE36C66A}" srcOrd="6" destOrd="0" presId="urn:microsoft.com/office/officeart/2005/8/layout/default"/>
    <dgm:cxn modelId="{F0BB08DB-1860-4801-B23B-D0366B490901}" type="presParOf" srcId="{00D54558-2ABB-41E0-B932-DD9C161C4654}" destId="{6A3D829B-45E2-4369-AD5D-36356B636BC1}" srcOrd="7" destOrd="0" presId="urn:microsoft.com/office/officeart/2005/8/layout/default"/>
    <dgm:cxn modelId="{35596ABC-7706-4015-A24C-56F107AE94DE}" type="presParOf" srcId="{00D54558-2ABB-41E0-B932-DD9C161C4654}" destId="{872B2606-6500-4B21-AF3D-905784E62DA8}"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273B97-4B6B-4FD3-BDB9-BC247861AF8D}" type="doc">
      <dgm:prSet loTypeId="urn:microsoft.com/office/officeart/2005/8/layout/process1" loCatId="process" qsTypeId="urn:microsoft.com/office/officeart/2005/8/quickstyle/simple3" qsCatId="simple" csTypeId="urn:microsoft.com/office/officeart/2005/8/colors/accent1_1" csCatId="accent1" phldr="1"/>
      <dgm:spPr/>
      <dgm:t>
        <a:bodyPr/>
        <a:lstStyle/>
        <a:p>
          <a:endParaRPr lang="ru-RU"/>
        </a:p>
      </dgm:t>
    </dgm:pt>
    <dgm:pt modelId="{D6A8503A-90FA-4B5D-B0BA-E2E5BBB271FF}">
      <dgm:prSet/>
      <dgm:spPr/>
      <dgm:t>
        <a:bodyPr/>
        <a:lstStyle/>
        <a:p>
          <a:r>
            <a:rPr lang="ru-RU" b="1" i="0" dirty="0" smtClean="0"/>
            <a:t>ЖАЗБАЛАРДА ЕҢ АЛДЫМЕН 5-8 ҒАСЫР АРАЛЫҒЫНДАҒЫ ҰЛЫ ДАЛАДАҒЫ ТАРИХИ ОҚИҒАЛАР КӨРКЕМ ТІЛМЕН БАЯНДАЛҒАН, АЙНАЛЫП КЕЛЕТІН ОРАЛЫМДАРЫ МЕН ІШКІ ҰЙҚАСТАРЫ, КОМПОЗИЦИЯЛЫҚ ТҰТАСТЫҒЫ БАР. </a:t>
          </a:r>
          <a:endParaRPr lang="ru-RU" b="1" dirty="0"/>
        </a:p>
      </dgm:t>
    </dgm:pt>
    <dgm:pt modelId="{1C8136BC-659C-4B23-A4B2-5B520DBDACCD}" type="parTrans" cxnId="{805213E9-ABD6-471A-A646-97BC31FBC100}">
      <dgm:prSet/>
      <dgm:spPr/>
      <dgm:t>
        <a:bodyPr/>
        <a:lstStyle/>
        <a:p>
          <a:endParaRPr lang="ru-RU"/>
        </a:p>
      </dgm:t>
    </dgm:pt>
    <dgm:pt modelId="{54DB8349-D587-44BE-93CE-B86C85E9354B}" type="sibTrans" cxnId="{805213E9-ABD6-471A-A646-97BC31FBC100}">
      <dgm:prSet/>
      <dgm:spPr/>
      <dgm:t>
        <a:bodyPr/>
        <a:lstStyle/>
        <a:p>
          <a:endParaRPr lang="ru-RU"/>
        </a:p>
      </dgm:t>
    </dgm:pt>
    <dgm:pt modelId="{EEA5B30F-E01F-4B3C-93DA-F29A3710B2F2}">
      <dgm:prSet/>
      <dgm:spPr/>
      <dgm:t>
        <a:bodyPr/>
        <a:lstStyle/>
        <a:p>
          <a:r>
            <a:rPr lang="ru-RU" b="1" i="0" dirty="0" smtClean="0"/>
            <a:t>СОНДЫҚТАН ОНЫҢ ЕҢ АЛДЫМЕН ЖАНРЫН АЙҚЫНДАСАҚ – ЖЫЛНАМА НЕ ШЕЖІРЕДЕН ГӨРІ, БҰЛАР – ТАРИХИ ДАСТАНДАР. ЖАЗУДЫҢ СИПАТЫ ТҮРКІ ТІЛДЕРІНІҢ ДЫБЫСТЫҚ ЕРЕКШЕЛІКТЕРІН, СОНЫҢ ІШІНДЕ ҮНДЕСТІК ЗАҢДАРЫН ЖАҚСЫ БЕРЕДІ. </a:t>
          </a:r>
          <a:endParaRPr lang="ru-RU" b="1" dirty="0"/>
        </a:p>
      </dgm:t>
    </dgm:pt>
    <dgm:pt modelId="{D0E881E6-2170-484D-8393-17DF3BB0FA51}" type="parTrans" cxnId="{C86747FA-C2EB-462F-BBCB-7F0C91AFD656}">
      <dgm:prSet/>
      <dgm:spPr/>
      <dgm:t>
        <a:bodyPr/>
        <a:lstStyle/>
        <a:p>
          <a:endParaRPr lang="ru-RU"/>
        </a:p>
      </dgm:t>
    </dgm:pt>
    <dgm:pt modelId="{40D15173-C446-405A-973C-7EACE131E3F0}" type="sibTrans" cxnId="{C86747FA-C2EB-462F-BBCB-7F0C91AFD656}">
      <dgm:prSet/>
      <dgm:spPr/>
      <dgm:t>
        <a:bodyPr/>
        <a:lstStyle/>
        <a:p>
          <a:endParaRPr lang="ru-RU"/>
        </a:p>
      </dgm:t>
    </dgm:pt>
    <dgm:pt modelId="{9CD6D158-8B89-4A98-9C01-69BD2C53FE62}">
      <dgm:prSet/>
      <dgm:spPr/>
      <dgm:t>
        <a:bodyPr/>
        <a:lstStyle/>
        <a:p>
          <a:r>
            <a:rPr lang="ru-RU" b="1" i="0" dirty="0" smtClean="0"/>
            <a:t>ЖАЗУДЫҢ ЕРЕКШЕЛІГІ ОҢНАН СОЛҒА ҚАРАЙ ОҚЫЛАДЫ ЖӘНЕ НЕГІЗІНЕН ДАУЫССЫЗ ДЫБЫСТАР ТАҢБАЛАНАДЫ. ОЛАРДЫҢ ЖУАН ЖӘНЕ ЖІҢІШКЕ ТҮРЛЕРІ БАР, ОЛАР ЖЕКЕ-ЖЕКЕ БӨЛЕК ТАҢБАЛАНАДЫ.</a:t>
          </a:r>
          <a:endParaRPr lang="ru-RU" b="1" dirty="0"/>
        </a:p>
      </dgm:t>
    </dgm:pt>
    <dgm:pt modelId="{599D5F8B-D665-4989-8025-4F63CB26A25A}" type="parTrans" cxnId="{C8788BA3-9992-46A8-A7CF-D5FC0630B997}">
      <dgm:prSet/>
      <dgm:spPr/>
      <dgm:t>
        <a:bodyPr/>
        <a:lstStyle/>
        <a:p>
          <a:endParaRPr lang="ru-RU"/>
        </a:p>
      </dgm:t>
    </dgm:pt>
    <dgm:pt modelId="{B3B5742A-F005-47BF-A1E9-1F5E063593AA}" type="sibTrans" cxnId="{C8788BA3-9992-46A8-A7CF-D5FC0630B997}">
      <dgm:prSet/>
      <dgm:spPr/>
      <dgm:t>
        <a:bodyPr/>
        <a:lstStyle/>
        <a:p>
          <a:endParaRPr lang="ru-RU"/>
        </a:p>
      </dgm:t>
    </dgm:pt>
    <dgm:pt modelId="{449F1FD0-4083-4703-A2F5-A83DDD93E285}" type="pres">
      <dgm:prSet presAssocID="{5C273B97-4B6B-4FD3-BDB9-BC247861AF8D}" presName="Name0" presStyleCnt="0">
        <dgm:presLayoutVars>
          <dgm:dir/>
          <dgm:resizeHandles val="exact"/>
        </dgm:presLayoutVars>
      </dgm:prSet>
      <dgm:spPr/>
      <dgm:t>
        <a:bodyPr/>
        <a:lstStyle/>
        <a:p>
          <a:endParaRPr lang="ru-RU"/>
        </a:p>
      </dgm:t>
    </dgm:pt>
    <dgm:pt modelId="{44386101-40D3-47BC-B7E6-7DA4BAF9521B}" type="pres">
      <dgm:prSet presAssocID="{D6A8503A-90FA-4B5D-B0BA-E2E5BBB271FF}" presName="node" presStyleLbl="node1" presStyleIdx="0" presStyleCnt="3">
        <dgm:presLayoutVars>
          <dgm:bulletEnabled val="1"/>
        </dgm:presLayoutVars>
      </dgm:prSet>
      <dgm:spPr/>
      <dgm:t>
        <a:bodyPr/>
        <a:lstStyle/>
        <a:p>
          <a:endParaRPr lang="ru-RU"/>
        </a:p>
      </dgm:t>
    </dgm:pt>
    <dgm:pt modelId="{A0526B70-EED4-4FEA-96F1-9C397D136CE7}" type="pres">
      <dgm:prSet presAssocID="{54DB8349-D587-44BE-93CE-B86C85E9354B}" presName="sibTrans" presStyleLbl="sibTrans2D1" presStyleIdx="0" presStyleCnt="2"/>
      <dgm:spPr/>
      <dgm:t>
        <a:bodyPr/>
        <a:lstStyle/>
        <a:p>
          <a:endParaRPr lang="ru-RU"/>
        </a:p>
      </dgm:t>
    </dgm:pt>
    <dgm:pt modelId="{18C88BAB-76D1-4FE1-ACED-2D82EB1085F2}" type="pres">
      <dgm:prSet presAssocID="{54DB8349-D587-44BE-93CE-B86C85E9354B}" presName="connectorText" presStyleLbl="sibTrans2D1" presStyleIdx="0" presStyleCnt="2"/>
      <dgm:spPr/>
      <dgm:t>
        <a:bodyPr/>
        <a:lstStyle/>
        <a:p>
          <a:endParaRPr lang="ru-RU"/>
        </a:p>
      </dgm:t>
    </dgm:pt>
    <dgm:pt modelId="{6E776E80-7C24-4C7C-B5A6-E3FDECDC91CA}" type="pres">
      <dgm:prSet presAssocID="{EEA5B30F-E01F-4B3C-93DA-F29A3710B2F2}" presName="node" presStyleLbl="node1" presStyleIdx="1" presStyleCnt="3">
        <dgm:presLayoutVars>
          <dgm:bulletEnabled val="1"/>
        </dgm:presLayoutVars>
      </dgm:prSet>
      <dgm:spPr/>
      <dgm:t>
        <a:bodyPr/>
        <a:lstStyle/>
        <a:p>
          <a:endParaRPr lang="ru-RU"/>
        </a:p>
      </dgm:t>
    </dgm:pt>
    <dgm:pt modelId="{B7300C62-1728-40B4-B5E0-6B67CAF496A3}" type="pres">
      <dgm:prSet presAssocID="{40D15173-C446-405A-973C-7EACE131E3F0}" presName="sibTrans" presStyleLbl="sibTrans2D1" presStyleIdx="1" presStyleCnt="2"/>
      <dgm:spPr/>
      <dgm:t>
        <a:bodyPr/>
        <a:lstStyle/>
        <a:p>
          <a:endParaRPr lang="ru-RU"/>
        </a:p>
      </dgm:t>
    </dgm:pt>
    <dgm:pt modelId="{702165C2-3574-4308-B962-0FF0D9572ABD}" type="pres">
      <dgm:prSet presAssocID="{40D15173-C446-405A-973C-7EACE131E3F0}" presName="connectorText" presStyleLbl="sibTrans2D1" presStyleIdx="1" presStyleCnt="2"/>
      <dgm:spPr/>
      <dgm:t>
        <a:bodyPr/>
        <a:lstStyle/>
        <a:p>
          <a:endParaRPr lang="ru-RU"/>
        </a:p>
      </dgm:t>
    </dgm:pt>
    <dgm:pt modelId="{DE8E2C20-89B7-4322-A255-280777556B59}" type="pres">
      <dgm:prSet presAssocID="{9CD6D158-8B89-4A98-9C01-69BD2C53FE62}" presName="node" presStyleLbl="node1" presStyleIdx="2" presStyleCnt="3">
        <dgm:presLayoutVars>
          <dgm:bulletEnabled val="1"/>
        </dgm:presLayoutVars>
      </dgm:prSet>
      <dgm:spPr/>
      <dgm:t>
        <a:bodyPr/>
        <a:lstStyle/>
        <a:p>
          <a:endParaRPr lang="ru-RU"/>
        </a:p>
      </dgm:t>
    </dgm:pt>
  </dgm:ptLst>
  <dgm:cxnLst>
    <dgm:cxn modelId="{183D2352-6205-41E6-9E3B-5601463CEDE4}" type="presOf" srcId="{54DB8349-D587-44BE-93CE-B86C85E9354B}" destId="{A0526B70-EED4-4FEA-96F1-9C397D136CE7}" srcOrd="0" destOrd="0" presId="urn:microsoft.com/office/officeart/2005/8/layout/process1"/>
    <dgm:cxn modelId="{D1C8FC9A-3D1A-4D6D-8FC9-2FF9256A335E}" type="presOf" srcId="{5C273B97-4B6B-4FD3-BDB9-BC247861AF8D}" destId="{449F1FD0-4083-4703-A2F5-A83DDD93E285}" srcOrd="0" destOrd="0" presId="urn:microsoft.com/office/officeart/2005/8/layout/process1"/>
    <dgm:cxn modelId="{C86747FA-C2EB-462F-BBCB-7F0C91AFD656}" srcId="{5C273B97-4B6B-4FD3-BDB9-BC247861AF8D}" destId="{EEA5B30F-E01F-4B3C-93DA-F29A3710B2F2}" srcOrd="1" destOrd="0" parTransId="{D0E881E6-2170-484D-8393-17DF3BB0FA51}" sibTransId="{40D15173-C446-405A-973C-7EACE131E3F0}"/>
    <dgm:cxn modelId="{44846879-7AC9-4E31-9D33-AADA8081D994}" type="presOf" srcId="{40D15173-C446-405A-973C-7EACE131E3F0}" destId="{702165C2-3574-4308-B962-0FF0D9572ABD}" srcOrd="1" destOrd="0" presId="urn:microsoft.com/office/officeart/2005/8/layout/process1"/>
    <dgm:cxn modelId="{17C565C1-3070-47B4-AB66-B14C24872DAA}" type="presOf" srcId="{D6A8503A-90FA-4B5D-B0BA-E2E5BBB271FF}" destId="{44386101-40D3-47BC-B7E6-7DA4BAF9521B}" srcOrd="0" destOrd="0" presId="urn:microsoft.com/office/officeart/2005/8/layout/process1"/>
    <dgm:cxn modelId="{A9F91C77-E111-4929-9E5B-DBBB3D95F209}" type="presOf" srcId="{40D15173-C446-405A-973C-7EACE131E3F0}" destId="{B7300C62-1728-40B4-B5E0-6B67CAF496A3}" srcOrd="0" destOrd="0" presId="urn:microsoft.com/office/officeart/2005/8/layout/process1"/>
    <dgm:cxn modelId="{41C4B52F-1E63-4302-88D7-7D8ABBEB983C}" type="presOf" srcId="{54DB8349-D587-44BE-93CE-B86C85E9354B}" destId="{18C88BAB-76D1-4FE1-ACED-2D82EB1085F2}" srcOrd="1" destOrd="0" presId="urn:microsoft.com/office/officeart/2005/8/layout/process1"/>
    <dgm:cxn modelId="{42055A6A-B574-470A-A1E8-1027DF9E2149}" type="presOf" srcId="{EEA5B30F-E01F-4B3C-93DA-F29A3710B2F2}" destId="{6E776E80-7C24-4C7C-B5A6-E3FDECDC91CA}" srcOrd="0" destOrd="0" presId="urn:microsoft.com/office/officeart/2005/8/layout/process1"/>
    <dgm:cxn modelId="{45E7FB11-3944-4880-A202-5D79E9F73461}" type="presOf" srcId="{9CD6D158-8B89-4A98-9C01-69BD2C53FE62}" destId="{DE8E2C20-89B7-4322-A255-280777556B59}" srcOrd="0" destOrd="0" presId="urn:microsoft.com/office/officeart/2005/8/layout/process1"/>
    <dgm:cxn modelId="{C8788BA3-9992-46A8-A7CF-D5FC0630B997}" srcId="{5C273B97-4B6B-4FD3-BDB9-BC247861AF8D}" destId="{9CD6D158-8B89-4A98-9C01-69BD2C53FE62}" srcOrd="2" destOrd="0" parTransId="{599D5F8B-D665-4989-8025-4F63CB26A25A}" sibTransId="{B3B5742A-F005-47BF-A1E9-1F5E063593AA}"/>
    <dgm:cxn modelId="{805213E9-ABD6-471A-A646-97BC31FBC100}" srcId="{5C273B97-4B6B-4FD3-BDB9-BC247861AF8D}" destId="{D6A8503A-90FA-4B5D-B0BA-E2E5BBB271FF}" srcOrd="0" destOrd="0" parTransId="{1C8136BC-659C-4B23-A4B2-5B520DBDACCD}" sibTransId="{54DB8349-D587-44BE-93CE-B86C85E9354B}"/>
    <dgm:cxn modelId="{ECA350EC-6437-41C1-BB13-B5EE5568FADA}" type="presParOf" srcId="{449F1FD0-4083-4703-A2F5-A83DDD93E285}" destId="{44386101-40D3-47BC-B7E6-7DA4BAF9521B}" srcOrd="0" destOrd="0" presId="urn:microsoft.com/office/officeart/2005/8/layout/process1"/>
    <dgm:cxn modelId="{AFF85CEC-12D5-4EAD-A55A-08119FC91D20}" type="presParOf" srcId="{449F1FD0-4083-4703-A2F5-A83DDD93E285}" destId="{A0526B70-EED4-4FEA-96F1-9C397D136CE7}" srcOrd="1" destOrd="0" presId="urn:microsoft.com/office/officeart/2005/8/layout/process1"/>
    <dgm:cxn modelId="{254BD437-E30F-464E-875A-3DC35DF50E9D}" type="presParOf" srcId="{A0526B70-EED4-4FEA-96F1-9C397D136CE7}" destId="{18C88BAB-76D1-4FE1-ACED-2D82EB1085F2}" srcOrd="0" destOrd="0" presId="urn:microsoft.com/office/officeart/2005/8/layout/process1"/>
    <dgm:cxn modelId="{5D5F0ED9-8CA2-47CF-9FF4-C18542E8FD04}" type="presParOf" srcId="{449F1FD0-4083-4703-A2F5-A83DDD93E285}" destId="{6E776E80-7C24-4C7C-B5A6-E3FDECDC91CA}" srcOrd="2" destOrd="0" presId="urn:microsoft.com/office/officeart/2005/8/layout/process1"/>
    <dgm:cxn modelId="{D16C19EB-F8E0-467B-90FB-8D2CFED7FBD9}" type="presParOf" srcId="{449F1FD0-4083-4703-A2F5-A83DDD93E285}" destId="{B7300C62-1728-40B4-B5E0-6B67CAF496A3}" srcOrd="3" destOrd="0" presId="urn:microsoft.com/office/officeart/2005/8/layout/process1"/>
    <dgm:cxn modelId="{50193E58-2B4E-40CA-992F-33EEFA7D975E}" type="presParOf" srcId="{B7300C62-1728-40B4-B5E0-6B67CAF496A3}" destId="{702165C2-3574-4308-B962-0FF0D9572ABD}" srcOrd="0" destOrd="0" presId="urn:microsoft.com/office/officeart/2005/8/layout/process1"/>
    <dgm:cxn modelId="{401755E2-6A52-40B4-9AF0-55FAC3D13714}" type="presParOf" srcId="{449F1FD0-4083-4703-A2F5-A83DDD93E285}" destId="{DE8E2C20-89B7-4322-A255-280777556B59}"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A7B2F3-C08C-415A-9C50-06281E5AA135}" type="doc">
      <dgm:prSet loTypeId="urn:microsoft.com/office/officeart/2005/8/layout/hProcess9" loCatId="process" qsTypeId="urn:microsoft.com/office/officeart/2005/8/quickstyle/3d3" qsCatId="3D" csTypeId="urn:microsoft.com/office/officeart/2005/8/colors/accent1_1" csCatId="accent1" phldr="1"/>
      <dgm:spPr/>
    </dgm:pt>
    <dgm:pt modelId="{6745A2A8-7BA8-4472-83D0-64698A320BED}">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400" b="1" dirty="0" err="1" smtClean="0"/>
            <a:t>Сырға </a:t>
          </a:r>
          <a:r>
            <a:rPr lang="ru-RU" sz="1400" b="1" dirty="0" smtClean="0"/>
            <a:t>толы </a:t>
          </a:r>
          <a:r>
            <a:rPr lang="ru-RU" sz="1400" b="1" dirty="0" err="1" smtClean="0"/>
            <a:t>құпия таңбалардың жеке-жеке</a:t>
          </a:r>
          <a:r>
            <a:rPr lang="ru-RU" sz="1400" b="1" dirty="0" smtClean="0"/>
            <a:t> </a:t>
          </a:r>
          <a:r>
            <a:rPr lang="ru-RU" sz="1400" b="1" dirty="0" err="1" smtClean="0"/>
            <a:t>мән-мағынасын талдай</a:t>
          </a:r>
          <a:r>
            <a:rPr lang="ru-RU" sz="1400" b="1" dirty="0" smtClean="0"/>
            <a:t> </a:t>
          </a:r>
          <a:r>
            <a:rPr lang="ru-RU" sz="1400" b="1" dirty="0" err="1" smtClean="0"/>
            <a:t>келе</a:t>
          </a:r>
          <a:r>
            <a:rPr lang="ru-RU" sz="1400" b="1" dirty="0" smtClean="0"/>
            <a:t> </a:t>
          </a:r>
          <a:r>
            <a:rPr lang="ru-RU" sz="1400" b="1" dirty="0" err="1" smtClean="0"/>
            <a:t>ғалымдар мынадай</a:t>
          </a:r>
          <a:r>
            <a:rPr lang="ru-RU" sz="1400" b="1" dirty="0" smtClean="0"/>
            <a:t> </a:t>
          </a:r>
          <a:r>
            <a:rPr lang="ru-RU" sz="1400" b="1" dirty="0" err="1" smtClean="0"/>
            <a:t>болжамға тоқталады</a:t>
          </a:r>
          <a:r>
            <a:rPr lang="ru-RU" sz="1400" b="1" dirty="0" smtClean="0"/>
            <a:t>:</a:t>
          </a:r>
        </a:p>
        <a:p>
          <a:pPr defTabSz="1555750">
            <a:lnSpc>
              <a:spcPct val="90000"/>
            </a:lnSpc>
            <a:spcBef>
              <a:spcPct val="0"/>
            </a:spcBef>
            <a:spcAft>
              <a:spcPct val="35000"/>
            </a:spcAft>
          </a:pPr>
          <a:endParaRPr lang="ru-RU" sz="1400" b="1" dirty="0"/>
        </a:p>
      </dgm:t>
    </dgm:pt>
    <dgm:pt modelId="{1318B598-9574-44C3-BDA8-52400D7D028D}" type="parTrans" cxnId="{FC09D5BA-2490-41E6-9F44-E526531B1BC4}">
      <dgm:prSet/>
      <dgm:spPr/>
      <dgm:t>
        <a:bodyPr/>
        <a:lstStyle/>
        <a:p>
          <a:endParaRPr lang="ru-RU"/>
        </a:p>
      </dgm:t>
    </dgm:pt>
    <dgm:pt modelId="{92F70455-5363-4AED-B80C-5E372BBFA5EA}" type="sibTrans" cxnId="{FC09D5BA-2490-41E6-9F44-E526531B1BC4}">
      <dgm:prSet/>
      <dgm:spPr/>
      <dgm:t>
        <a:bodyPr/>
        <a:lstStyle/>
        <a:p>
          <a:endParaRPr lang="ru-RU"/>
        </a:p>
      </dgm:t>
    </dgm:pt>
    <dgm:pt modelId="{2BF22A28-97BD-4D60-A6DE-94398FF76559}">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400" b="1" dirty="0" err="1" smtClean="0"/>
            <a:t>Еr</a:t>
          </a:r>
          <a:r>
            <a:rPr lang="ru-RU" sz="1400" b="1" dirty="0" smtClean="0"/>
            <a:t> </a:t>
          </a:r>
          <a:r>
            <a:rPr lang="ru-RU" sz="1400" b="1" dirty="0" err="1" smtClean="0"/>
            <a:t>аtym</a:t>
          </a:r>
          <a:r>
            <a:rPr lang="ru-RU" sz="1400" b="1" dirty="0" smtClean="0"/>
            <a:t> </a:t>
          </a:r>
          <a:r>
            <a:rPr lang="ru-RU" sz="1400" b="1" dirty="0" err="1" smtClean="0"/>
            <a:t>sаgundа</a:t>
          </a:r>
          <a:r>
            <a:rPr lang="ru-RU" sz="1400" b="1" dirty="0" smtClean="0"/>
            <a:t> </a:t>
          </a:r>
          <a:r>
            <a:rPr lang="ru-RU" sz="1400" b="1" dirty="0" err="1" smtClean="0"/>
            <a:t>ayrsym</a:t>
          </a:r>
          <a:r>
            <a:rPr lang="ru-RU" sz="1400" b="1" dirty="0" smtClean="0"/>
            <a:t> — ер </a:t>
          </a:r>
          <a:r>
            <a:rPr lang="ru-RU" sz="1400" b="1" dirty="0" err="1" smtClean="0"/>
            <a:t>атым</a:t>
          </a:r>
          <a:r>
            <a:rPr lang="ru-RU" sz="1400" b="1" dirty="0" smtClean="0"/>
            <a:t> </a:t>
          </a:r>
          <a:r>
            <a:rPr lang="ru-RU" sz="1400" b="1" dirty="0" err="1" smtClean="0"/>
            <a:t>Сағуннан айрылдым</a:t>
          </a:r>
          <a:r>
            <a:rPr lang="ru-RU" sz="1400" b="1" dirty="0" smtClean="0"/>
            <a:t> </a:t>
          </a:r>
          <a:r>
            <a:rPr lang="ru-RU" sz="1400" b="1" dirty="0" err="1" smtClean="0"/>
            <a:t>немесс</a:t>
          </a:r>
          <a:r>
            <a:rPr lang="ru-RU" sz="1400" b="1" dirty="0" smtClean="0"/>
            <a:t> </a:t>
          </a:r>
          <a:r>
            <a:rPr lang="ru-RU" sz="1400" b="1" dirty="0" err="1" smtClean="0"/>
            <a:t>ер</a:t>
          </a:r>
          <a:r>
            <a:rPr lang="ru-RU" sz="1400" b="1" dirty="0" smtClean="0"/>
            <a:t> </a:t>
          </a:r>
          <a:r>
            <a:rPr lang="ru-RU" sz="1400" b="1" dirty="0" err="1" smtClean="0"/>
            <a:t>атам</a:t>
          </a:r>
          <a:r>
            <a:rPr lang="ru-RU" sz="1400" b="1" dirty="0" smtClean="0"/>
            <a:t> </a:t>
          </a:r>
          <a:r>
            <a:rPr lang="ru-RU" sz="1400" b="1" dirty="0" err="1" smtClean="0"/>
            <a:t>Сағыннан айрылдым</a:t>
          </a:r>
          <a:r>
            <a:rPr lang="ru-RU" sz="1400" b="1" dirty="0" smtClean="0"/>
            <a:t>.</a:t>
          </a:r>
        </a:p>
        <a:p>
          <a:pPr defTabSz="577850">
            <a:lnSpc>
              <a:spcPct val="90000"/>
            </a:lnSpc>
            <a:spcBef>
              <a:spcPct val="0"/>
            </a:spcBef>
            <a:spcAft>
              <a:spcPct val="35000"/>
            </a:spcAft>
          </a:pPr>
          <a:endParaRPr lang="ru-RU" sz="1400" b="1" dirty="0"/>
        </a:p>
      </dgm:t>
    </dgm:pt>
    <dgm:pt modelId="{4DB3A403-E2F8-48EE-91A7-20B8688433F8}" type="parTrans" cxnId="{DA8FC8AD-B3DB-4485-B578-AD2F5FC8094F}">
      <dgm:prSet/>
      <dgm:spPr/>
      <dgm:t>
        <a:bodyPr/>
        <a:lstStyle/>
        <a:p>
          <a:endParaRPr lang="ru-RU"/>
        </a:p>
      </dgm:t>
    </dgm:pt>
    <dgm:pt modelId="{D549247D-3A47-402F-8A67-E7E658482617}" type="sibTrans" cxnId="{DA8FC8AD-B3DB-4485-B578-AD2F5FC8094F}">
      <dgm:prSet/>
      <dgm:spPr/>
      <dgm:t>
        <a:bodyPr/>
        <a:lstStyle/>
        <a:p>
          <a:endParaRPr lang="ru-RU"/>
        </a:p>
      </dgm:t>
    </dgm:pt>
    <dgm:pt modelId="{69765333-CDC9-4860-9D41-8B7F0B329912}">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400" b="1" dirty="0" err="1" smtClean="0"/>
            <a:t>Оқылған сөйлемнің алғашқы мазмұны қандай </a:t>
          </a:r>
          <a:r>
            <a:rPr lang="ru-RU" sz="1400" b="1" dirty="0" smtClean="0"/>
            <a:t>да </a:t>
          </a:r>
          <a:r>
            <a:rPr lang="ru-RU" sz="1400" b="1" dirty="0" err="1" smtClean="0"/>
            <a:t>бір</a:t>
          </a:r>
          <a:r>
            <a:rPr lang="ru-RU" sz="1400" b="1" dirty="0" smtClean="0"/>
            <a:t> </a:t>
          </a:r>
          <a:r>
            <a:rPr lang="ru-RU" sz="1400" b="1" dirty="0" err="1" smtClean="0"/>
            <a:t>азамат</a:t>
          </a:r>
          <a:r>
            <a:rPr lang="ru-RU" sz="1400" b="1" dirty="0" smtClean="0"/>
            <a:t> </a:t>
          </a:r>
          <a:r>
            <a:rPr lang="ru-RU" sz="1400" b="1" dirty="0" err="1" smtClean="0"/>
            <a:t>өзіне берілген</a:t>
          </a:r>
          <a:r>
            <a:rPr lang="ru-RU" sz="1400" b="1" dirty="0" smtClean="0"/>
            <a:t> </a:t>
          </a:r>
          <a:r>
            <a:rPr lang="ru-RU" sz="1400" b="1" dirty="0" err="1" smtClean="0"/>
            <a:t>атағынан немесе</a:t>
          </a:r>
          <a:r>
            <a:rPr lang="ru-RU" sz="1400" b="1" dirty="0" smtClean="0"/>
            <a:t> </a:t>
          </a:r>
          <a:r>
            <a:rPr lang="ru-RU" sz="1400" b="1" dirty="0" err="1" smtClean="0"/>
            <a:t>шенінен</a:t>
          </a:r>
          <a:r>
            <a:rPr lang="ru-RU" sz="1400" b="1" dirty="0" smtClean="0"/>
            <a:t> </a:t>
          </a:r>
          <a:r>
            <a:rPr lang="ru-RU" sz="1400" b="1" dirty="0" err="1" smtClean="0"/>
            <a:t>айрылғандығын білдіреді</a:t>
          </a:r>
          <a:r>
            <a:rPr lang="ru-RU" sz="1400" b="1" dirty="0" smtClean="0"/>
            <a:t>, ал </a:t>
          </a:r>
          <a:r>
            <a:rPr lang="ru-RU" sz="1400" b="1" dirty="0" err="1" smtClean="0"/>
            <a:t>екінші</a:t>
          </a:r>
          <a:r>
            <a:rPr lang="ru-RU" sz="1400" b="1" dirty="0" smtClean="0"/>
            <a:t> </a:t>
          </a:r>
          <a:r>
            <a:rPr lang="ru-RU" sz="1400" b="1" dirty="0" err="1" smtClean="0"/>
            <a:t>варианттағы сөйлемнің мәні бойынша</a:t>
          </a:r>
          <a:r>
            <a:rPr lang="ru-RU" sz="1400" b="1" dirty="0" smtClean="0"/>
            <a:t> </a:t>
          </a:r>
          <a:r>
            <a:rPr lang="ru-RU" sz="1400" b="1" dirty="0" err="1" smtClean="0"/>
            <a:t>атасы</a:t>
          </a:r>
          <a:r>
            <a:rPr lang="ru-RU" sz="1400" b="1" dirty="0" smtClean="0"/>
            <a:t> </a:t>
          </a:r>
          <a:r>
            <a:rPr lang="ru-RU" sz="1400" b="1" dirty="0" err="1" smtClean="0"/>
            <a:t>Сағыннан айрылған</a:t>
          </a:r>
          <a:r>
            <a:rPr lang="ru-RU" sz="1400" b="1" dirty="0" smtClean="0"/>
            <a:t>, </a:t>
          </a:r>
          <a:r>
            <a:rPr lang="ru-RU" sz="1400" b="1" dirty="0" err="1" smtClean="0"/>
            <a:t>қол үзіп қалған деп</a:t>
          </a:r>
          <a:r>
            <a:rPr lang="ru-RU" sz="1400" b="1" dirty="0" smtClean="0"/>
            <a:t> </a:t>
          </a:r>
          <a:r>
            <a:rPr lang="ru-RU" sz="1400" b="1" dirty="0" err="1" smtClean="0"/>
            <a:t>тұжырым жасауға болады</a:t>
          </a:r>
          <a:r>
            <a:rPr lang="ru-RU" sz="1400" b="1" dirty="0" smtClean="0"/>
            <a:t>.</a:t>
          </a:r>
        </a:p>
        <a:p>
          <a:pPr defTabSz="577850">
            <a:lnSpc>
              <a:spcPct val="90000"/>
            </a:lnSpc>
            <a:spcBef>
              <a:spcPct val="0"/>
            </a:spcBef>
            <a:spcAft>
              <a:spcPct val="35000"/>
            </a:spcAft>
          </a:pPr>
          <a:endParaRPr lang="ru-RU" sz="1400" b="1" dirty="0"/>
        </a:p>
      </dgm:t>
    </dgm:pt>
    <dgm:pt modelId="{DFCFF805-3357-4A11-A49C-3360FB22A96B}" type="parTrans" cxnId="{B806DCB5-9630-422C-8D85-E965F5AA8A99}">
      <dgm:prSet/>
      <dgm:spPr/>
      <dgm:t>
        <a:bodyPr/>
        <a:lstStyle/>
        <a:p>
          <a:endParaRPr lang="ru-RU"/>
        </a:p>
      </dgm:t>
    </dgm:pt>
    <dgm:pt modelId="{39490AE8-CD44-4BCD-AF1B-18219E386B45}" type="sibTrans" cxnId="{B806DCB5-9630-422C-8D85-E965F5AA8A99}">
      <dgm:prSet/>
      <dgm:spPr/>
      <dgm:t>
        <a:bodyPr/>
        <a:lstStyle/>
        <a:p>
          <a:endParaRPr lang="ru-RU"/>
        </a:p>
      </dgm:t>
    </dgm:pt>
    <dgm:pt modelId="{0B5E31B2-76BD-4A43-880A-E6B33DDCC462}" type="pres">
      <dgm:prSet presAssocID="{86A7B2F3-C08C-415A-9C50-06281E5AA135}" presName="CompostProcess" presStyleCnt="0">
        <dgm:presLayoutVars>
          <dgm:dir/>
          <dgm:resizeHandles val="exact"/>
        </dgm:presLayoutVars>
      </dgm:prSet>
      <dgm:spPr/>
    </dgm:pt>
    <dgm:pt modelId="{6669717A-6BE1-42FB-B7B8-21401133A221}" type="pres">
      <dgm:prSet presAssocID="{86A7B2F3-C08C-415A-9C50-06281E5AA135}" presName="arrow" presStyleLbl="bgShp" presStyleIdx="0" presStyleCnt="1"/>
      <dgm:spPr/>
    </dgm:pt>
    <dgm:pt modelId="{DA3FD468-D101-45EE-9A29-67C5631B6A8D}" type="pres">
      <dgm:prSet presAssocID="{86A7B2F3-C08C-415A-9C50-06281E5AA135}" presName="linearProcess" presStyleCnt="0"/>
      <dgm:spPr/>
    </dgm:pt>
    <dgm:pt modelId="{9D6938D9-0815-46E3-A623-46E69BC110B4}" type="pres">
      <dgm:prSet presAssocID="{6745A2A8-7BA8-4472-83D0-64698A320BED}" presName="textNode" presStyleLbl="node1" presStyleIdx="0" presStyleCnt="3">
        <dgm:presLayoutVars>
          <dgm:bulletEnabled val="1"/>
        </dgm:presLayoutVars>
      </dgm:prSet>
      <dgm:spPr/>
      <dgm:t>
        <a:bodyPr/>
        <a:lstStyle/>
        <a:p>
          <a:endParaRPr lang="ru-RU"/>
        </a:p>
      </dgm:t>
    </dgm:pt>
    <dgm:pt modelId="{553F3D76-3757-408B-ACA0-3CC1B30457E0}" type="pres">
      <dgm:prSet presAssocID="{92F70455-5363-4AED-B80C-5E372BBFA5EA}" presName="sibTrans" presStyleCnt="0"/>
      <dgm:spPr/>
    </dgm:pt>
    <dgm:pt modelId="{52C7F9E6-5D8C-49CB-88CE-B3D6E620A15B}" type="pres">
      <dgm:prSet presAssocID="{2BF22A28-97BD-4D60-A6DE-94398FF76559}" presName="textNode" presStyleLbl="node1" presStyleIdx="1" presStyleCnt="3">
        <dgm:presLayoutVars>
          <dgm:bulletEnabled val="1"/>
        </dgm:presLayoutVars>
      </dgm:prSet>
      <dgm:spPr/>
      <dgm:t>
        <a:bodyPr/>
        <a:lstStyle/>
        <a:p>
          <a:endParaRPr lang="ru-RU"/>
        </a:p>
      </dgm:t>
    </dgm:pt>
    <dgm:pt modelId="{2C7A0404-5EDA-41E9-AD8F-4B074C50461A}" type="pres">
      <dgm:prSet presAssocID="{D549247D-3A47-402F-8A67-E7E658482617}" presName="sibTrans" presStyleCnt="0"/>
      <dgm:spPr/>
    </dgm:pt>
    <dgm:pt modelId="{E3532728-DF11-47F4-93DB-76AE9E32BE0A}" type="pres">
      <dgm:prSet presAssocID="{69765333-CDC9-4860-9D41-8B7F0B329912}" presName="textNode" presStyleLbl="node1" presStyleIdx="2" presStyleCnt="3" custScaleY="160437">
        <dgm:presLayoutVars>
          <dgm:bulletEnabled val="1"/>
        </dgm:presLayoutVars>
      </dgm:prSet>
      <dgm:spPr/>
      <dgm:t>
        <a:bodyPr/>
        <a:lstStyle/>
        <a:p>
          <a:endParaRPr lang="ru-RU"/>
        </a:p>
      </dgm:t>
    </dgm:pt>
  </dgm:ptLst>
  <dgm:cxnLst>
    <dgm:cxn modelId="{C5FF64A1-7A1A-4E5E-ADB6-C588C5A35033}" type="presOf" srcId="{69765333-CDC9-4860-9D41-8B7F0B329912}" destId="{E3532728-DF11-47F4-93DB-76AE9E32BE0A}" srcOrd="0" destOrd="0" presId="urn:microsoft.com/office/officeart/2005/8/layout/hProcess9"/>
    <dgm:cxn modelId="{FC09D5BA-2490-41E6-9F44-E526531B1BC4}" srcId="{86A7B2F3-C08C-415A-9C50-06281E5AA135}" destId="{6745A2A8-7BA8-4472-83D0-64698A320BED}" srcOrd="0" destOrd="0" parTransId="{1318B598-9574-44C3-BDA8-52400D7D028D}" sibTransId="{92F70455-5363-4AED-B80C-5E372BBFA5EA}"/>
    <dgm:cxn modelId="{3DF361B9-8B26-43A0-8745-C67A8129177B}" type="presOf" srcId="{86A7B2F3-C08C-415A-9C50-06281E5AA135}" destId="{0B5E31B2-76BD-4A43-880A-E6B33DDCC462}" srcOrd="0" destOrd="0" presId="urn:microsoft.com/office/officeart/2005/8/layout/hProcess9"/>
    <dgm:cxn modelId="{DA8FC8AD-B3DB-4485-B578-AD2F5FC8094F}" srcId="{86A7B2F3-C08C-415A-9C50-06281E5AA135}" destId="{2BF22A28-97BD-4D60-A6DE-94398FF76559}" srcOrd="1" destOrd="0" parTransId="{4DB3A403-E2F8-48EE-91A7-20B8688433F8}" sibTransId="{D549247D-3A47-402F-8A67-E7E658482617}"/>
    <dgm:cxn modelId="{E402FDA8-1904-4CC4-A1E4-CB56018ABCCA}" type="presOf" srcId="{6745A2A8-7BA8-4472-83D0-64698A320BED}" destId="{9D6938D9-0815-46E3-A623-46E69BC110B4}" srcOrd="0" destOrd="0" presId="urn:microsoft.com/office/officeart/2005/8/layout/hProcess9"/>
    <dgm:cxn modelId="{D5F9C527-A4C3-421F-9522-28BAD7A8CEAF}" type="presOf" srcId="{2BF22A28-97BD-4D60-A6DE-94398FF76559}" destId="{52C7F9E6-5D8C-49CB-88CE-B3D6E620A15B}" srcOrd="0" destOrd="0" presId="urn:microsoft.com/office/officeart/2005/8/layout/hProcess9"/>
    <dgm:cxn modelId="{B806DCB5-9630-422C-8D85-E965F5AA8A99}" srcId="{86A7B2F3-C08C-415A-9C50-06281E5AA135}" destId="{69765333-CDC9-4860-9D41-8B7F0B329912}" srcOrd="2" destOrd="0" parTransId="{DFCFF805-3357-4A11-A49C-3360FB22A96B}" sibTransId="{39490AE8-CD44-4BCD-AF1B-18219E386B45}"/>
    <dgm:cxn modelId="{B3E9545C-1208-48DA-8C15-BFDD921315E1}" type="presParOf" srcId="{0B5E31B2-76BD-4A43-880A-E6B33DDCC462}" destId="{6669717A-6BE1-42FB-B7B8-21401133A221}" srcOrd="0" destOrd="0" presId="urn:microsoft.com/office/officeart/2005/8/layout/hProcess9"/>
    <dgm:cxn modelId="{ECA5288B-0023-4B86-BC98-245242B5E2A3}" type="presParOf" srcId="{0B5E31B2-76BD-4A43-880A-E6B33DDCC462}" destId="{DA3FD468-D101-45EE-9A29-67C5631B6A8D}" srcOrd="1" destOrd="0" presId="urn:microsoft.com/office/officeart/2005/8/layout/hProcess9"/>
    <dgm:cxn modelId="{B06E3A72-A728-4DB4-8F4E-F2CE940E0217}" type="presParOf" srcId="{DA3FD468-D101-45EE-9A29-67C5631B6A8D}" destId="{9D6938D9-0815-46E3-A623-46E69BC110B4}" srcOrd="0" destOrd="0" presId="urn:microsoft.com/office/officeart/2005/8/layout/hProcess9"/>
    <dgm:cxn modelId="{5A9BD920-19B2-405D-A7E4-1BBFA7B9D761}" type="presParOf" srcId="{DA3FD468-D101-45EE-9A29-67C5631B6A8D}" destId="{553F3D76-3757-408B-ACA0-3CC1B30457E0}" srcOrd="1" destOrd="0" presId="urn:microsoft.com/office/officeart/2005/8/layout/hProcess9"/>
    <dgm:cxn modelId="{4FFB4A04-48A1-498B-AB1C-117D87268F78}" type="presParOf" srcId="{DA3FD468-D101-45EE-9A29-67C5631B6A8D}" destId="{52C7F9E6-5D8C-49CB-88CE-B3D6E620A15B}" srcOrd="2" destOrd="0" presId="urn:microsoft.com/office/officeart/2005/8/layout/hProcess9"/>
    <dgm:cxn modelId="{0161BD2A-0A42-4F14-BECD-A11A89D64D22}" type="presParOf" srcId="{DA3FD468-D101-45EE-9A29-67C5631B6A8D}" destId="{2C7A0404-5EDA-41E9-AD8F-4B074C50461A}" srcOrd="3" destOrd="0" presId="urn:microsoft.com/office/officeart/2005/8/layout/hProcess9"/>
    <dgm:cxn modelId="{09FAE53E-EA0B-45C6-8674-014AC05137FE}" type="presParOf" srcId="{DA3FD468-D101-45EE-9A29-67C5631B6A8D}" destId="{E3532728-DF11-47F4-93DB-76AE9E32BE0A}"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B70ACB-74D6-4C76-8675-37DC5ADA5CEB}">
      <dsp:nvSpPr>
        <dsp:cNvPr id="0" name=""/>
        <dsp:cNvSpPr/>
      </dsp:nvSpPr>
      <dsp:spPr>
        <a:xfrm>
          <a:off x="0" y="1153295"/>
          <a:ext cx="2857499" cy="1714500"/>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b="1" kern="1200" dirty="0" smtClean="0">
              <a:solidFill>
                <a:srgbClr val="002060"/>
              </a:solidFill>
            </a:rPr>
            <a:t>Сан жылдар бойы іздестірудің барысында Орталық Азия территориясынан ағаш тақтайшаға ойылып жазылған көне жазу табылды. </a:t>
          </a:r>
          <a:endParaRPr lang="ru-RU" sz="1400" b="1" kern="1200" dirty="0">
            <a:solidFill>
              <a:srgbClr val="002060"/>
            </a:solidFill>
          </a:endParaRPr>
        </a:p>
      </dsp:txBody>
      <dsp:txXfrm>
        <a:off x="0" y="1153295"/>
        <a:ext cx="2857499" cy="1714500"/>
      </dsp:txXfrm>
    </dsp:sp>
    <dsp:sp modelId="{8D0BC9D3-7B67-4C6A-B5F4-47D01A3A79F2}">
      <dsp:nvSpPr>
        <dsp:cNvPr id="0" name=""/>
        <dsp:cNvSpPr/>
      </dsp:nvSpPr>
      <dsp:spPr>
        <a:xfrm>
          <a:off x="3143250" y="1153295"/>
          <a:ext cx="2857499" cy="1714500"/>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b="1" kern="1200" dirty="0" smtClean="0">
              <a:solidFill>
                <a:srgbClr val="002060"/>
              </a:solidFill>
            </a:rPr>
            <a:t>Бұл жазу жүйесі өзінің құрылымы және тақтайға ойылғанымен басқа тас жазулардан ерекшеленеді. </a:t>
          </a:r>
          <a:endParaRPr lang="ru-RU" sz="1400" b="1" kern="1200" dirty="0">
            <a:solidFill>
              <a:srgbClr val="002060"/>
            </a:solidFill>
          </a:endParaRPr>
        </a:p>
      </dsp:txBody>
      <dsp:txXfrm>
        <a:off x="3143250" y="1153295"/>
        <a:ext cx="2857499" cy="1714500"/>
      </dsp:txXfrm>
    </dsp:sp>
    <dsp:sp modelId="{D5FA4B3A-5764-4F69-A13E-2AFAA0B410D8}">
      <dsp:nvSpPr>
        <dsp:cNvPr id="0" name=""/>
        <dsp:cNvSpPr/>
      </dsp:nvSpPr>
      <dsp:spPr>
        <a:xfrm>
          <a:off x="6286500" y="1153295"/>
          <a:ext cx="2857499" cy="1714500"/>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b="1" kern="1200" dirty="0" smtClean="0">
              <a:solidFill>
                <a:srgbClr val="002060"/>
              </a:solidFill>
            </a:rPr>
            <a:t>Іле-шала Ертіс өзені бойынан қола айнадағы жазу, ал 70-ші жылдары Іле өзені бойынан (Есік қорғанынан) күміс тостағаңдағы жазу табылды. </a:t>
          </a:r>
          <a:endParaRPr lang="ru-RU" sz="1400" b="1" kern="1200" dirty="0">
            <a:solidFill>
              <a:srgbClr val="002060"/>
            </a:solidFill>
          </a:endParaRPr>
        </a:p>
      </dsp:txBody>
      <dsp:txXfrm>
        <a:off x="6286500" y="1153295"/>
        <a:ext cx="2857499" cy="1714500"/>
      </dsp:txXfrm>
    </dsp:sp>
    <dsp:sp modelId="{DAE904F4-6280-4F59-8B4A-01ABEE36C66A}">
      <dsp:nvSpPr>
        <dsp:cNvPr id="0" name=""/>
        <dsp:cNvSpPr/>
      </dsp:nvSpPr>
      <dsp:spPr>
        <a:xfrm>
          <a:off x="1571625" y="3282013"/>
          <a:ext cx="2857499" cy="2294223"/>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b="1" kern="1200" dirty="0" smtClean="0">
              <a:solidFill>
                <a:srgbClr val="002060"/>
              </a:solidFill>
            </a:rPr>
            <a:t>Қазіргі кезде ежелгі түркі тайпалық одақтары өмір сүрген аймақтардан руникалық жазумен ойылып жазылған үй-тұрмысына қажетті заттар, қой тастар табылып жатыр. Олардың бойында талай құпиялар сақтаулы. </a:t>
          </a:r>
          <a:endParaRPr lang="ru-RU" sz="1400" b="1" kern="1200" dirty="0">
            <a:solidFill>
              <a:srgbClr val="002060"/>
            </a:solidFill>
          </a:endParaRPr>
        </a:p>
      </dsp:txBody>
      <dsp:txXfrm>
        <a:off x="1571625" y="3282013"/>
        <a:ext cx="2857499" cy="2294223"/>
      </dsp:txXfrm>
    </dsp:sp>
    <dsp:sp modelId="{872B2606-6500-4B21-AF3D-905784E62DA8}">
      <dsp:nvSpPr>
        <dsp:cNvPr id="0" name=""/>
        <dsp:cNvSpPr/>
      </dsp:nvSpPr>
      <dsp:spPr>
        <a:xfrm>
          <a:off x="4714875" y="3153545"/>
          <a:ext cx="2857499" cy="2551158"/>
        </a:xfrm>
        <a:prstGeom prst="rect">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kk-KZ" sz="1400" b="1" kern="1200" dirty="0" smtClean="0">
              <a:solidFill>
                <a:srgbClr val="002060"/>
              </a:solidFill>
            </a:rPr>
            <a:t>Мысалы, соңғы кезде Өзбекстанның Наманган, Ферғана, Кашқадария аудандарынан бірнеше көне тайпалардың қолданған заттары табылған болатын. Өкінішке орай, олардың бірқатарының оқылуы күні бүгінге дейін анықталмаған</a:t>
          </a:r>
          <a:r>
            <a:rPr lang="kk-KZ" sz="1200" kern="1200" dirty="0" smtClean="0"/>
            <a:t>.</a:t>
          </a:r>
          <a:endParaRPr lang="ru-RU" sz="1200" kern="1200" dirty="0"/>
        </a:p>
      </dsp:txBody>
      <dsp:txXfrm>
        <a:off x="4714875" y="3153545"/>
        <a:ext cx="2857499" cy="255115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4386101-40D3-47BC-B7E6-7DA4BAF9521B}">
      <dsp:nvSpPr>
        <dsp:cNvPr id="0" name=""/>
        <dsp:cNvSpPr/>
      </dsp:nvSpPr>
      <dsp:spPr>
        <a:xfrm>
          <a:off x="7482" y="1940369"/>
          <a:ext cx="2236440" cy="2977261"/>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u-RU" sz="1500" b="1" i="0" kern="1200" dirty="0" smtClean="0"/>
            <a:t>ЖАЗБАЛАРДА ЕҢ АЛДЫМЕН 5-8 ҒАСЫР АРАЛЫҒЫНДАҒЫ ҰЛЫ ДАЛАДАҒЫ ТАРИХИ ОҚИҒАЛАР КӨРКЕМ ТІЛМЕН БАЯНДАЛҒАН, АЙНАЛЫП КЕЛЕТІН ОРАЛЫМДАРЫ МЕН ІШКІ ҰЙҚАСТАРЫ, КОМПОЗИЦИЯЛЫҚ ТҰТАСТЫҒЫ БАР. </a:t>
          </a:r>
          <a:endParaRPr lang="ru-RU" sz="1500" b="1" kern="1200" dirty="0"/>
        </a:p>
      </dsp:txBody>
      <dsp:txXfrm>
        <a:off x="7482" y="1940369"/>
        <a:ext cx="2236440" cy="2977261"/>
      </dsp:txXfrm>
    </dsp:sp>
    <dsp:sp modelId="{A0526B70-EED4-4FEA-96F1-9C397D136CE7}">
      <dsp:nvSpPr>
        <dsp:cNvPr id="0" name=""/>
        <dsp:cNvSpPr/>
      </dsp:nvSpPr>
      <dsp:spPr>
        <a:xfrm>
          <a:off x="2467567" y="3151681"/>
          <a:ext cx="474125" cy="554637"/>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ru-RU" sz="1200" kern="1200"/>
        </a:p>
      </dsp:txBody>
      <dsp:txXfrm>
        <a:off x="2467567" y="3151681"/>
        <a:ext cx="474125" cy="554637"/>
      </dsp:txXfrm>
    </dsp:sp>
    <dsp:sp modelId="{6E776E80-7C24-4C7C-B5A6-E3FDECDC91CA}">
      <dsp:nvSpPr>
        <dsp:cNvPr id="0" name=""/>
        <dsp:cNvSpPr/>
      </dsp:nvSpPr>
      <dsp:spPr>
        <a:xfrm>
          <a:off x="3138499" y="1940369"/>
          <a:ext cx="2236440" cy="2977261"/>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u-RU" sz="1500" b="1" i="0" kern="1200" dirty="0" smtClean="0"/>
            <a:t>СОНДЫҚТАН ОНЫҢ ЕҢ АЛДЫМЕН ЖАНРЫН АЙҚЫНДАСАҚ – ЖЫЛНАМА НЕ ШЕЖІРЕДЕН ГӨРІ, БҰЛАР – ТАРИХИ ДАСТАНДАР. ЖАЗУДЫҢ СИПАТЫ ТҮРКІ ТІЛДЕРІНІҢ ДЫБЫСТЫҚ ЕРЕКШЕЛІКТЕРІН, СОНЫҢ ІШІНДЕ ҮНДЕСТІК ЗАҢДАРЫН ЖАҚСЫ БЕРЕДІ. </a:t>
          </a:r>
          <a:endParaRPr lang="ru-RU" sz="1500" b="1" kern="1200" dirty="0"/>
        </a:p>
      </dsp:txBody>
      <dsp:txXfrm>
        <a:off x="3138499" y="1940369"/>
        <a:ext cx="2236440" cy="2977261"/>
      </dsp:txXfrm>
    </dsp:sp>
    <dsp:sp modelId="{B7300C62-1728-40B4-B5E0-6B67CAF496A3}">
      <dsp:nvSpPr>
        <dsp:cNvPr id="0" name=""/>
        <dsp:cNvSpPr/>
      </dsp:nvSpPr>
      <dsp:spPr>
        <a:xfrm>
          <a:off x="5598584" y="3151681"/>
          <a:ext cx="474125" cy="554637"/>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ru-RU" sz="1200" kern="1200"/>
        </a:p>
      </dsp:txBody>
      <dsp:txXfrm>
        <a:off x="5598584" y="3151681"/>
        <a:ext cx="474125" cy="554637"/>
      </dsp:txXfrm>
    </dsp:sp>
    <dsp:sp modelId="{DE8E2C20-89B7-4322-A255-280777556B59}">
      <dsp:nvSpPr>
        <dsp:cNvPr id="0" name=""/>
        <dsp:cNvSpPr/>
      </dsp:nvSpPr>
      <dsp:spPr>
        <a:xfrm>
          <a:off x="6269516" y="1940369"/>
          <a:ext cx="2236440" cy="2977261"/>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ru-RU" sz="1500" b="1" i="0" kern="1200" dirty="0" smtClean="0"/>
            <a:t>ЖАЗУДЫҢ ЕРЕКШЕЛІГІ ОҢНАН СОЛҒА ҚАРАЙ ОҚЫЛАДЫ ЖӘНЕ НЕГІЗІНЕН ДАУЫССЫЗ ДЫБЫСТАР ТАҢБАЛАНАДЫ. ОЛАРДЫҢ ЖУАН ЖӘНЕ ЖІҢІШКЕ ТҮРЛЕРІ БАР, ОЛАР ЖЕКЕ-ЖЕКЕ БӨЛЕК ТАҢБАЛАНАДЫ.</a:t>
          </a:r>
          <a:endParaRPr lang="ru-RU" sz="1500" b="1" kern="1200" dirty="0"/>
        </a:p>
      </dsp:txBody>
      <dsp:txXfrm>
        <a:off x="6269516" y="1940369"/>
        <a:ext cx="2236440" cy="297726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69717A-6BE1-42FB-B7B8-21401133A221}">
      <dsp:nvSpPr>
        <dsp:cNvPr id="0" name=""/>
        <dsp:cNvSpPr/>
      </dsp:nvSpPr>
      <dsp:spPr>
        <a:xfrm>
          <a:off x="637270" y="0"/>
          <a:ext cx="7222402" cy="5760640"/>
        </a:xfrm>
        <a:prstGeom prst="rightArrow">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9D6938D9-0815-46E3-A623-46E69BC110B4}">
      <dsp:nvSpPr>
        <dsp:cNvPr id="0" name=""/>
        <dsp:cNvSpPr/>
      </dsp:nvSpPr>
      <dsp:spPr>
        <a:xfrm>
          <a:off x="4148" y="1728192"/>
          <a:ext cx="2564019" cy="2304256"/>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400" b="1" kern="1200" dirty="0" err="1" smtClean="0"/>
            <a:t>Сырға </a:t>
          </a:r>
          <a:r>
            <a:rPr lang="ru-RU" sz="1400" b="1" kern="1200" dirty="0" smtClean="0"/>
            <a:t>толы </a:t>
          </a:r>
          <a:r>
            <a:rPr lang="ru-RU" sz="1400" b="1" kern="1200" dirty="0" err="1" smtClean="0"/>
            <a:t>құпия таңбалардың жеке-жеке</a:t>
          </a:r>
          <a:r>
            <a:rPr lang="ru-RU" sz="1400" b="1" kern="1200" dirty="0" smtClean="0"/>
            <a:t> </a:t>
          </a:r>
          <a:r>
            <a:rPr lang="ru-RU" sz="1400" b="1" kern="1200" dirty="0" err="1" smtClean="0"/>
            <a:t>мән-мағынасын талдай</a:t>
          </a:r>
          <a:r>
            <a:rPr lang="ru-RU" sz="1400" b="1" kern="1200" dirty="0" smtClean="0"/>
            <a:t> </a:t>
          </a:r>
          <a:r>
            <a:rPr lang="ru-RU" sz="1400" b="1" kern="1200" dirty="0" err="1" smtClean="0"/>
            <a:t>келе</a:t>
          </a:r>
          <a:r>
            <a:rPr lang="ru-RU" sz="1400" b="1" kern="1200" dirty="0" smtClean="0"/>
            <a:t> </a:t>
          </a:r>
          <a:r>
            <a:rPr lang="ru-RU" sz="1400" b="1" kern="1200" dirty="0" err="1" smtClean="0"/>
            <a:t>ғалымдар мынадай</a:t>
          </a:r>
          <a:r>
            <a:rPr lang="ru-RU" sz="1400" b="1" kern="1200" dirty="0" smtClean="0"/>
            <a:t> </a:t>
          </a:r>
          <a:r>
            <a:rPr lang="ru-RU" sz="1400" b="1" kern="1200" dirty="0" err="1" smtClean="0"/>
            <a:t>болжамға тоқталады</a:t>
          </a:r>
          <a:r>
            <a:rPr lang="ru-RU" sz="1400" b="1" kern="1200" dirty="0" smtClean="0"/>
            <a:t>:</a:t>
          </a:r>
        </a:p>
        <a:p>
          <a:pPr lvl="0" algn="ctr" defTabSz="1555750">
            <a:lnSpc>
              <a:spcPct val="90000"/>
            </a:lnSpc>
            <a:spcBef>
              <a:spcPct val="0"/>
            </a:spcBef>
            <a:spcAft>
              <a:spcPct val="35000"/>
            </a:spcAft>
          </a:pPr>
          <a:endParaRPr lang="ru-RU" sz="1400" b="1" kern="1200" dirty="0"/>
        </a:p>
      </dsp:txBody>
      <dsp:txXfrm>
        <a:off x="4148" y="1728192"/>
        <a:ext cx="2564019" cy="2304256"/>
      </dsp:txXfrm>
    </dsp:sp>
    <dsp:sp modelId="{52C7F9E6-5D8C-49CB-88CE-B3D6E620A15B}">
      <dsp:nvSpPr>
        <dsp:cNvPr id="0" name=""/>
        <dsp:cNvSpPr/>
      </dsp:nvSpPr>
      <dsp:spPr>
        <a:xfrm>
          <a:off x="2966462" y="1728192"/>
          <a:ext cx="2564019" cy="2304256"/>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400" b="1" kern="1200" dirty="0" err="1" smtClean="0"/>
            <a:t>Еr</a:t>
          </a:r>
          <a:r>
            <a:rPr lang="ru-RU" sz="1400" b="1" kern="1200" dirty="0" smtClean="0"/>
            <a:t> </a:t>
          </a:r>
          <a:r>
            <a:rPr lang="ru-RU" sz="1400" b="1" kern="1200" dirty="0" err="1" smtClean="0"/>
            <a:t>аtym</a:t>
          </a:r>
          <a:r>
            <a:rPr lang="ru-RU" sz="1400" b="1" kern="1200" dirty="0" smtClean="0"/>
            <a:t> </a:t>
          </a:r>
          <a:r>
            <a:rPr lang="ru-RU" sz="1400" b="1" kern="1200" dirty="0" err="1" smtClean="0"/>
            <a:t>sаgundа</a:t>
          </a:r>
          <a:r>
            <a:rPr lang="ru-RU" sz="1400" b="1" kern="1200" dirty="0" smtClean="0"/>
            <a:t> </a:t>
          </a:r>
          <a:r>
            <a:rPr lang="ru-RU" sz="1400" b="1" kern="1200" dirty="0" err="1" smtClean="0"/>
            <a:t>ayrsym</a:t>
          </a:r>
          <a:r>
            <a:rPr lang="ru-RU" sz="1400" b="1" kern="1200" dirty="0" smtClean="0"/>
            <a:t> — ер </a:t>
          </a:r>
          <a:r>
            <a:rPr lang="ru-RU" sz="1400" b="1" kern="1200" dirty="0" err="1" smtClean="0"/>
            <a:t>атым</a:t>
          </a:r>
          <a:r>
            <a:rPr lang="ru-RU" sz="1400" b="1" kern="1200" dirty="0" smtClean="0"/>
            <a:t> </a:t>
          </a:r>
          <a:r>
            <a:rPr lang="ru-RU" sz="1400" b="1" kern="1200" dirty="0" err="1" smtClean="0"/>
            <a:t>Сағуннан айрылдым</a:t>
          </a:r>
          <a:r>
            <a:rPr lang="ru-RU" sz="1400" b="1" kern="1200" dirty="0" smtClean="0"/>
            <a:t> </a:t>
          </a:r>
          <a:r>
            <a:rPr lang="ru-RU" sz="1400" b="1" kern="1200" dirty="0" err="1" smtClean="0"/>
            <a:t>немесс</a:t>
          </a:r>
          <a:r>
            <a:rPr lang="ru-RU" sz="1400" b="1" kern="1200" dirty="0" smtClean="0"/>
            <a:t> </a:t>
          </a:r>
          <a:r>
            <a:rPr lang="ru-RU" sz="1400" b="1" kern="1200" dirty="0" err="1" smtClean="0"/>
            <a:t>ер</a:t>
          </a:r>
          <a:r>
            <a:rPr lang="ru-RU" sz="1400" b="1" kern="1200" dirty="0" smtClean="0"/>
            <a:t> </a:t>
          </a:r>
          <a:r>
            <a:rPr lang="ru-RU" sz="1400" b="1" kern="1200" dirty="0" err="1" smtClean="0"/>
            <a:t>атам</a:t>
          </a:r>
          <a:r>
            <a:rPr lang="ru-RU" sz="1400" b="1" kern="1200" dirty="0" smtClean="0"/>
            <a:t> </a:t>
          </a:r>
          <a:r>
            <a:rPr lang="ru-RU" sz="1400" b="1" kern="1200" dirty="0" err="1" smtClean="0"/>
            <a:t>Сағыннан айрылдым</a:t>
          </a:r>
          <a:r>
            <a:rPr lang="ru-RU" sz="1400" b="1" kern="1200" dirty="0" smtClean="0"/>
            <a:t>.</a:t>
          </a:r>
        </a:p>
        <a:p>
          <a:pPr lvl="0" algn="ctr" defTabSz="577850">
            <a:lnSpc>
              <a:spcPct val="90000"/>
            </a:lnSpc>
            <a:spcBef>
              <a:spcPct val="0"/>
            </a:spcBef>
            <a:spcAft>
              <a:spcPct val="35000"/>
            </a:spcAft>
          </a:pPr>
          <a:endParaRPr lang="ru-RU" sz="1400" b="1" kern="1200" dirty="0"/>
        </a:p>
      </dsp:txBody>
      <dsp:txXfrm>
        <a:off x="2966462" y="1728192"/>
        <a:ext cx="2564019" cy="2304256"/>
      </dsp:txXfrm>
    </dsp:sp>
    <dsp:sp modelId="{E3532728-DF11-47F4-93DB-76AE9E32BE0A}">
      <dsp:nvSpPr>
        <dsp:cNvPr id="0" name=""/>
        <dsp:cNvSpPr/>
      </dsp:nvSpPr>
      <dsp:spPr>
        <a:xfrm>
          <a:off x="5928775" y="1031880"/>
          <a:ext cx="2564019" cy="369687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400" b="1" kern="1200" dirty="0" err="1" smtClean="0"/>
            <a:t>Оқылған сөйлемнің алғашқы мазмұны қандай </a:t>
          </a:r>
          <a:r>
            <a:rPr lang="ru-RU" sz="1400" b="1" kern="1200" dirty="0" smtClean="0"/>
            <a:t>да </a:t>
          </a:r>
          <a:r>
            <a:rPr lang="ru-RU" sz="1400" b="1" kern="1200" dirty="0" err="1" smtClean="0"/>
            <a:t>бір</a:t>
          </a:r>
          <a:r>
            <a:rPr lang="ru-RU" sz="1400" b="1" kern="1200" dirty="0" smtClean="0"/>
            <a:t> </a:t>
          </a:r>
          <a:r>
            <a:rPr lang="ru-RU" sz="1400" b="1" kern="1200" dirty="0" err="1" smtClean="0"/>
            <a:t>азамат</a:t>
          </a:r>
          <a:r>
            <a:rPr lang="ru-RU" sz="1400" b="1" kern="1200" dirty="0" smtClean="0"/>
            <a:t> </a:t>
          </a:r>
          <a:r>
            <a:rPr lang="ru-RU" sz="1400" b="1" kern="1200" dirty="0" err="1" smtClean="0"/>
            <a:t>өзіне берілген</a:t>
          </a:r>
          <a:r>
            <a:rPr lang="ru-RU" sz="1400" b="1" kern="1200" dirty="0" smtClean="0"/>
            <a:t> </a:t>
          </a:r>
          <a:r>
            <a:rPr lang="ru-RU" sz="1400" b="1" kern="1200" dirty="0" err="1" smtClean="0"/>
            <a:t>атағынан немесе</a:t>
          </a:r>
          <a:r>
            <a:rPr lang="ru-RU" sz="1400" b="1" kern="1200" dirty="0" smtClean="0"/>
            <a:t> </a:t>
          </a:r>
          <a:r>
            <a:rPr lang="ru-RU" sz="1400" b="1" kern="1200" dirty="0" err="1" smtClean="0"/>
            <a:t>шенінен</a:t>
          </a:r>
          <a:r>
            <a:rPr lang="ru-RU" sz="1400" b="1" kern="1200" dirty="0" smtClean="0"/>
            <a:t> </a:t>
          </a:r>
          <a:r>
            <a:rPr lang="ru-RU" sz="1400" b="1" kern="1200" dirty="0" err="1" smtClean="0"/>
            <a:t>айрылғандығын білдіреді</a:t>
          </a:r>
          <a:r>
            <a:rPr lang="ru-RU" sz="1400" b="1" kern="1200" dirty="0" smtClean="0"/>
            <a:t>, ал </a:t>
          </a:r>
          <a:r>
            <a:rPr lang="ru-RU" sz="1400" b="1" kern="1200" dirty="0" err="1" smtClean="0"/>
            <a:t>екінші</a:t>
          </a:r>
          <a:r>
            <a:rPr lang="ru-RU" sz="1400" b="1" kern="1200" dirty="0" smtClean="0"/>
            <a:t> </a:t>
          </a:r>
          <a:r>
            <a:rPr lang="ru-RU" sz="1400" b="1" kern="1200" dirty="0" err="1" smtClean="0"/>
            <a:t>варианттағы сөйлемнің мәні бойынша</a:t>
          </a:r>
          <a:r>
            <a:rPr lang="ru-RU" sz="1400" b="1" kern="1200" dirty="0" smtClean="0"/>
            <a:t> </a:t>
          </a:r>
          <a:r>
            <a:rPr lang="ru-RU" sz="1400" b="1" kern="1200" dirty="0" err="1" smtClean="0"/>
            <a:t>атасы</a:t>
          </a:r>
          <a:r>
            <a:rPr lang="ru-RU" sz="1400" b="1" kern="1200" dirty="0" smtClean="0"/>
            <a:t> </a:t>
          </a:r>
          <a:r>
            <a:rPr lang="ru-RU" sz="1400" b="1" kern="1200" dirty="0" err="1" smtClean="0"/>
            <a:t>Сағыннан айрылған</a:t>
          </a:r>
          <a:r>
            <a:rPr lang="ru-RU" sz="1400" b="1" kern="1200" dirty="0" smtClean="0"/>
            <a:t>, </a:t>
          </a:r>
          <a:r>
            <a:rPr lang="ru-RU" sz="1400" b="1" kern="1200" dirty="0" err="1" smtClean="0"/>
            <a:t>қол үзіп қалған деп</a:t>
          </a:r>
          <a:r>
            <a:rPr lang="ru-RU" sz="1400" b="1" kern="1200" dirty="0" smtClean="0"/>
            <a:t> </a:t>
          </a:r>
          <a:r>
            <a:rPr lang="ru-RU" sz="1400" b="1" kern="1200" dirty="0" err="1" smtClean="0"/>
            <a:t>тұжырым жасауға болады</a:t>
          </a:r>
          <a:r>
            <a:rPr lang="ru-RU" sz="1400" b="1" kern="1200" dirty="0" smtClean="0"/>
            <a:t>.</a:t>
          </a:r>
        </a:p>
        <a:p>
          <a:pPr lvl="0" algn="ctr" defTabSz="577850">
            <a:lnSpc>
              <a:spcPct val="90000"/>
            </a:lnSpc>
            <a:spcBef>
              <a:spcPct val="0"/>
            </a:spcBef>
            <a:spcAft>
              <a:spcPct val="35000"/>
            </a:spcAft>
          </a:pPr>
          <a:endParaRPr lang="ru-RU" sz="1400" b="1" kern="1200" dirty="0"/>
        </a:p>
      </dsp:txBody>
      <dsp:txXfrm>
        <a:off x="5928775" y="1031880"/>
        <a:ext cx="2564019" cy="369687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D5F358-E6EF-4C6F-AF36-A2E836893E5D}" type="datetimeFigureOut">
              <a:rPr lang="ru-RU" smtClean="0"/>
              <a:t>03.10.2020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83F1A6-04A4-4D02-9909-4993C3083858}"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DDE0ECE-8F88-44FB-834D-09E5EDD30AB4}"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med">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heel spokes="8"/>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060848"/>
            <a:ext cx="9144000" cy="2404864"/>
          </a:xfrm>
        </p:spPr>
        <p:txBody>
          <a:bodyPr>
            <a:noAutofit/>
          </a:bodyPr>
          <a:lstStyle/>
          <a:p>
            <a:pPr algn="ctr"/>
            <a:r>
              <a:rPr lang="kk-KZ" sz="3200" b="1" dirty="0" smtClean="0">
                <a:solidFill>
                  <a:srgbClr val="002060"/>
                </a:solidFill>
                <a:latin typeface="Constantia" pitchFamily="18" charset="0"/>
              </a:rPr>
              <a:t>Орхон бойынан табылған мұралардың мәдени-тілдік маңызы. </a:t>
            </a:r>
            <a:br>
              <a:rPr lang="kk-KZ" sz="3200" b="1" dirty="0" smtClean="0">
                <a:solidFill>
                  <a:srgbClr val="002060"/>
                </a:solidFill>
                <a:latin typeface="Constantia" pitchFamily="18" charset="0"/>
              </a:rPr>
            </a:br>
            <a:r>
              <a:rPr lang="kk-KZ" sz="3200" b="1" dirty="0" smtClean="0">
                <a:solidFill>
                  <a:srgbClr val="002060"/>
                </a:solidFill>
                <a:latin typeface="Constantia" pitchFamily="18" charset="0"/>
              </a:rPr>
              <a:t>Йоллығ Тегін шығармашылығының елтанымдық ерекшелігі.</a:t>
            </a:r>
            <a:endParaRPr lang="ru-RU" sz="3200" b="1" dirty="0">
              <a:solidFill>
                <a:srgbClr val="002060"/>
              </a:solidFill>
              <a:latin typeface="Constantia" pitchFamily="18" charset="0"/>
            </a:endParaRPr>
          </a:p>
        </p:txBody>
      </p:sp>
      <p:sp>
        <p:nvSpPr>
          <p:cNvPr id="5" name="Прямоугольник 4"/>
          <p:cNvSpPr/>
          <p:nvPr/>
        </p:nvSpPr>
        <p:spPr>
          <a:xfrm>
            <a:off x="899592" y="260648"/>
            <a:ext cx="6174432" cy="400110"/>
          </a:xfrm>
          <a:prstGeom prst="rect">
            <a:avLst/>
          </a:prstGeom>
        </p:spPr>
        <p:txBody>
          <a:bodyPr wrap="square">
            <a:spAutoFit/>
          </a:bodyPr>
          <a:lstStyle/>
          <a:p>
            <a:pPr algn="ctr"/>
            <a:r>
              <a:rPr lang="kk-KZ" sz="2000" b="1" i="1" dirty="0" smtClean="0"/>
              <a:t>Әл-Фараби атындағы Қазақ ұлттық университеті</a:t>
            </a:r>
            <a:endParaRPr lang="ru-RU" sz="2000" i="1" dirty="0"/>
          </a:p>
        </p:txBody>
      </p:sp>
      <p:pic>
        <p:nvPicPr>
          <p:cNvPr id="6" name="Picture 2" descr="Казахский национальный университет — Википедия"/>
          <p:cNvPicPr>
            <a:picLocks noChangeAspect="1" noChangeArrowheads="1"/>
          </p:cNvPicPr>
          <p:nvPr/>
        </p:nvPicPr>
        <p:blipFill>
          <a:blip r:embed="rId2" cstate="print"/>
          <a:srcRect/>
          <a:stretch>
            <a:fillRect/>
          </a:stretch>
        </p:blipFill>
        <p:spPr bwMode="auto">
          <a:xfrm>
            <a:off x="7164288" y="260648"/>
            <a:ext cx="1500128" cy="151216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TextBox 6"/>
          <p:cNvSpPr txBox="1"/>
          <p:nvPr/>
        </p:nvSpPr>
        <p:spPr>
          <a:xfrm>
            <a:off x="4751512" y="5445224"/>
            <a:ext cx="4392488" cy="584775"/>
          </a:xfrm>
          <a:prstGeom prst="rect">
            <a:avLst/>
          </a:prstGeom>
          <a:noFill/>
        </p:spPr>
        <p:txBody>
          <a:bodyPr wrap="square" rtlCol="0">
            <a:spAutoFit/>
          </a:bodyPr>
          <a:lstStyle/>
          <a:p>
            <a:pPr algn="r"/>
            <a:r>
              <a:rPr lang="kk-KZ" sz="1600" b="1" i="1" dirty="0" smtClean="0"/>
              <a:t>Орындаған ҚФ 1 – курс магистранты:</a:t>
            </a:r>
          </a:p>
          <a:p>
            <a:pPr algn="r"/>
            <a:r>
              <a:rPr lang="kk-KZ" sz="1600" b="1" i="1" dirty="0" smtClean="0"/>
              <a:t>Әнуарбекова Ажар </a:t>
            </a:r>
          </a:p>
        </p:txBody>
      </p:sp>
    </p:spTree>
  </p:cSld>
  <p:clrMapOvr>
    <a:masterClrMapping/>
  </p:clrMapOvr>
  <p:transition spd="med">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nvGraphicFramePr>
        <p:xfrm>
          <a:off x="251520" y="692696"/>
          <a:ext cx="849694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916832"/>
            <a:ext cx="8892480" cy="990600"/>
          </a:xfrm>
        </p:spPr>
        <p:txBody>
          <a:bodyPr>
            <a:noAutofit/>
          </a:bodyPr>
          <a:lstStyle/>
          <a:p>
            <a:pPr algn="just"/>
            <a:r>
              <a:rPr lang="ru-RU" sz="2400" b="1" dirty="0" smtClean="0">
                <a:solidFill>
                  <a:srgbClr val="002060"/>
                </a:solidFill>
              </a:rPr>
              <a:t>	ЙОЛЛЫҒ-ТЕГІН – БІЛГЕ ҚАҒАННЫҢ ҰЛЫ. ӘКЕСІ ҚАЙТЫС БОЛҒАННАН КЕЙІН ОЛ ТАҚҚА ҰЛЫ ҚАҒАНАТТЫҢ БІРАУЫЗДЫ КЕЛІСІМІМЕН ОТЫРДЫ. ЖАЗУШЫ, ТАРИХШЫ, ЕКІ ОРХОН ЖАЗУЫ (КҮЛТЕГІН МЕН БІЛГЕ ҚАҒАНҒА АРНАЛҒАН) МӘТІНДЕРІНІҢ АВТОРЫ. </a:t>
            </a:r>
            <a:endParaRPr lang="ru-RU" sz="2400" b="1" dirty="0">
              <a:solidFill>
                <a:srgbClr val="002060"/>
              </a:solidFill>
            </a:endParaRPr>
          </a:p>
        </p:txBody>
      </p:sp>
      <p:sp>
        <p:nvSpPr>
          <p:cNvPr id="31746" name="AutoShape 2"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1748" name="AutoShape 4"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1750" name="AutoShape 6"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1752" name="AutoShape 8"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1754" name="AutoShape 10"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1756" name="AutoShape 12"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1760" name="Picture 16" descr="Йоллыг-тегин | Литературный портал"/>
          <p:cNvPicPr>
            <a:picLocks noChangeAspect="1" noChangeArrowheads="1"/>
          </p:cNvPicPr>
          <p:nvPr/>
        </p:nvPicPr>
        <p:blipFill>
          <a:blip r:embed="rId2" cstate="print"/>
          <a:srcRect/>
          <a:stretch>
            <a:fillRect/>
          </a:stretch>
        </p:blipFill>
        <p:spPr bwMode="auto">
          <a:xfrm>
            <a:off x="1907704" y="3212976"/>
            <a:ext cx="5688632" cy="306934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Выноска-облако 6"/>
          <p:cNvSpPr/>
          <p:nvPr/>
        </p:nvSpPr>
        <p:spPr>
          <a:xfrm>
            <a:off x="179512" y="332656"/>
            <a:ext cx="7056784" cy="4176464"/>
          </a:xfrm>
          <a:prstGeom prst="cloud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3" name="Содержимое 2"/>
          <p:cNvSpPr>
            <a:spLocks noGrp="1"/>
          </p:cNvSpPr>
          <p:nvPr>
            <p:ph sz="quarter" idx="1"/>
          </p:nvPr>
        </p:nvSpPr>
        <p:spPr>
          <a:xfrm>
            <a:off x="467544" y="836712"/>
            <a:ext cx="5760640" cy="3675112"/>
          </a:xfrm>
        </p:spPr>
        <p:txBody>
          <a:bodyPr>
            <a:normAutofit/>
          </a:bodyPr>
          <a:lstStyle/>
          <a:p>
            <a:pPr algn="just">
              <a:buNone/>
            </a:pPr>
            <a:r>
              <a:rPr lang="ru-RU" dirty="0" smtClean="0"/>
              <a:t>		</a:t>
            </a:r>
            <a:r>
              <a:rPr lang="ru-RU" sz="1800" i="1" dirty="0" err="1" smtClean="0"/>
              <a:t>Йоллығ тегін</a:t>
            </a:r>
            <a:r>
              <a:rPr lang="ru-RU" sz="1800" i="1" dirty="0" smtClean="0"/>
              <a:t> </a:t>
            </a:r>
            <a:r>
              <a:rPr lang="ru-RU" sz="1800" i="1" dirty="0" err="1" smtClean="0"/>
              <a:t>сөзінен: «Түрік халқы, </a:t>
            </a:r>
            <a:r>
              <a:rPr lang="ru-RU" sz="1800" i="1" dirty="0" smtClean="0"/>
              <a:t>сен, </a:t>
            </a:r>
            <a:r>
              <a:rPr lang="ru-RU" sz="1800" i="1" dirty="0" err="1" smtClean="0"/>
              <a:t>өзіңе олардың әдемі сөзіне, қымбат бағалы тастарына</a:t>
            </a:r>
            <a:r>
              <a:rPr lang="ru-RU" sz="1800" i="1" dirty="0" smtClean="0"/>
              <a:t> </a:t>
            </a:r>
            <a:r>
              <a:rPr lang="ru-RU" sz="1800" i="1" dirty="0" err="1" smtClean="0"/>
              <a:t>қызықпа… зұлым елдер</a:t>
            </a:r>
            <a:r>
              <a:rPr lang="ru-RU" sz="1800" i="1" dirty="0" smtClean="0"/>
              <a:t> </a:t>
            </a:r>
            <a:r>
              <a:rPr lang="ru-RU" sz="1800" i="1" dirty="0" err="1" smtClean="0"/>
              <a:t>түрік халқын осылай</a:t>
            </a:r>
            <a:r>
              <a:rPr lang="ru-RU" sz="1800" i="1" dirty="0" smtClean="0"/>
              <a:t> </a:t>
            </a:r>
            <a:r>
              <a:rPr lang="ru-RU" sz="1800" i="1" dirty="0" err="1" smtClean="0"/>
              <a:t>үйретер еді</a:t>
            </a:r>
            <a:r>
              <a:rPr lang="ru-RU" sz="1800" i="1" dirty="0" smtClean="0"/>
              <a:t>, </a:t>
            </a:r>
            <a:r>
              <a:rPr lang="ru-RU" sz="1800" i="1" dirty="0" err="1" smtClean="0"/>
              <a:t>айтатын</a:t>
            </a:r>
            <a:r>
              <a:rPr lang="ru-RU" sz="1800" i="1" dirty="0" smtClean="0"/>
              <a:t> </a:t>
            </a:r>
            <a:r>
              <a:rPr lang="ru-RU" sz="1800" i="1" dirty="0" err="1" smtClean="0"/>
              <a:t>болсақ, кім</a:t>
            </a:r>
            <a:r>
              <a:rPr lang="ru-RU" sz="1800" i="1" dirty="0" smtClean="0"/>
              <a:t> </a:t>
            </a:r>
            <a:r>
              <a:rPr lang="ru-RU" sz="1800" i="1" dirty="0" err="1" smtClean="0"/>
              <a:t>алыс</a:t>
            </a:r>
            <a:r>
              <a:rPr lang="ru-RU" sz="1800" i="1" dirty="0" smtClean="0"/>
              <a:t> </a:t>
            </a:r>
            <a:r>
              <a:rPr lang="ru-RU" sz="1800" i="1" dirty="0" err="1" smtClean="0"/>
              <a:t>тұрса, оған өте жаман</a:t>
            </a:r>
            <a:r>
              <a:rPr lang="ru-RU" sz="1800" i="1" dirty="0" smtClean="0"/>
              <a:t> </a:t>
            </a:r>
            <a:r>
              <a:rPr lang="ru-RU" sz="1800" i="1" dirty="0" err="1" smtClean="0"/>
              <a:t>ақыл келгіш</a:t>
            </a:r>
            <a:r>
              <a:rPr lang="ru-RU" sz="1800" i="1" dirty="0" smtClean="0"/>
              <a:t>, ал </a:t>
            </a:r>
            <a:r>
              <a:rPr lang="ru-RU" sz="1800" i="1" dirty="0" err="1" smtClean="0"/>
              <a:t>егер</a:t>
            </a:r>
            <a:r>
              <a:rPr lang="ru-RU" sz="1800" i="1" dirty="0" smtClean="0"/>
              <a:t> </a:t>
            </a:r>
            <a:r>
              <a:rPr lang="ru-RU" sz="1800" i="1" dirty="0" err="1" smtClean="0"/>
              <a:t>кім</a:t>
            </a:r>
            <a:r>
              <a:rPr lang="ru-RU" sz="1800" i="1" dirty="0" smtClean="0"/>
              <a:t> </a:t>
            </a:r>
            <a:r>
              <a:rPr lang="ru-RU" sz="1800" i="1" dirty="0" err="1" smtClean="0"/>
              <a:t>жақын өмір сүрсе</a:t>
            </a:r>
            <a:r>
              <a:rPr lang="ru-RU" sz="1800" i="1" dirty="0" smtClean="0"/>
              <a:t>, </a:t>
            </a:r>
            <a:r>
              <a:rPr lang="ru-RU" sz="1800" i="1" dirty="0" err="1" smtClean="0"/>
              <a:t>оған өте әдемі ақыл кіреді</a:t>
            </a:r>
            <a:r>
              <a:rPr lang="ru-RU" sz="1800" i="1" dirty="0" smtClean="0"/>
              <a:t>“, </a:t>
            </a:r>
            <a:r>
              <a:rPr lang="ru-RU" sz="1800" i="1" dirty="0" err="1" smtClean="0"/>
              <a:t>бұндай сөздермен оларды</a:t>
            </a:r>
            <a:r>
              <a:rPr lang="ru-RU" sz="1800" i="1" dirty="0" smtClean="0"/>
              <a:t> </a:t>
            </a:r>
            <a:r>
              <a:rPr lang="ru-RU" sz="1800" i="1" dirty="0" err="1" smtClean="0"/>
              <a:t>үлгі етті</a:t>
            </a:r>
            <a:r>
              <a:rPr lang="ru-RU" sz="1800" i="1" dirty="0" smtClean="0"/>
              <a:t>. Ал сен, </a:t>
            </a:r>
            <a:r>
              <a:rPr lang="ru-RU" sz="1800" i="1" dirty="0" err="1" smtClean="0"/>
              <a:t>адамдар</a:t>
            </a:r>
            <a:r>
              <a:rPr lang="ru-RU" sz="1800" i="1" dirty="0" smtClean="0"/>
              <a:t>, </a:t>
            </a:r>
            <a:r>
              <a:rPr lang="ru-RU" sz="1800" i="1" dirty="0" err="1" smtClean="0"/>
              <a:t>ақылды емес</a:t>
            </a:r>
            <a:r>
              <a:rPr lang="ru-RU" sz="1800" i="1" dirty="0" smtClean="0"/>
              <a:t>, </a:t>
            </a:r>
            <a:r>
              <a:rPr lang="ru-RU" sz="1800" i="1" dirty="0" err="1" smtClean="0"/>
              <a:t>сөзді тыңдап, қаншамасы өліп қалды»</a:t>
            </a:r>
            <a:r>
              <a:rPr lang="ru-RU" sz="1800" i="1" dirty="0" smtClean="0"/>
              <a:t> </a:t>
            </a:r>
            <a:endParaRPr lang="ru-RU" sz="2200" i="1" dirty="0"/>
          </a:p>
        </p:txBody>
      </p:sp>
      <p:sp>
        <p:nvSpPr>
          <p:cNvPr id="30722" name="AutoShape 2"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24" name="AutoShape 4"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26" name="AutoShape 6"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cxnSp>
        <p:nvCxnSpPr>
          <p:cNvPr id="9" name="Соединительная линия уступом 8"/>
          <p:cNvCxnSpPr/>
          <p:nvPr/>
        </p:nvCxnSpPr>
        <p:spPr>
          <a:xfrm>
            <a:off x="2915816" y="4581128"/>
            <a:ext cx="1656184" cy="1080120"/>
          </a:xfrm>
          <a:prstGeom prst="bentConnector3">
            <a:avLst>
              <a:gd name="adj1" fmla="val 50000"/>
            </a:avLst>
          </a:prstGeom>
          <a:ln w="28575">
            <a:tailEnd type="arrow"/>
          </a:ln>
        </p:spPr>
        <p:style>
          <a:lnRef idx="1">
            <a:schemeClr val="dk1"/>
          </a:lnRef>
          <a:fillRef idx="0">
            <a:schemeClr val="dk1"/>
          </a:fillRef>
          <a:effectRef idx="0">
            <a:schemeClr val="dk1"/>
          </a:effectRef>
          <a:fontRef idx="minor">
            <a:schemeClr val="tx1"/>
          </a:fontRef>
        </p:style>
      </p:cxnSp>
      <p:sp>
        <p:nvSpPr>
          <p:cNvPr id="10" name="Прямоугольник 9"/>
          <p:cNvSpPr/>
          <p:nvPr/>
        </p:nvSpPr>
        <p:spPr>
          <a:xfrm>
            <a:off x="4932040" y="4077072"/>
            <a:ext cx="3168352" cy="2308324"/>
          </a:xfrm>
          <a:prstGeom prst="rect">
            <a:avLst/>
          </a:prstGeom>
          <a:noFill/>
        </p:spPr>
        <p:txBody>
          <a:bodyPr wrap="square" lIns="91440" tIns="45720" rIns="91440" bIns="45720">
            <a:spAutoFit/>
          </a:bodyPr>
          <a:lstStyle/>
          <a:p>
            <a:pPr algn="ctr"/>
            <a:r>
              <a:rPr lang="ru-RU" sz="2400" b="1" dirty="0" err="1" smtClean="0">
                <a:ln w="1905"/>
                <a:solidFill>
                  <a:srgbClr val="002060"/>
                </a:solidFill>
                <a:effectLst>
                  <a:innerShdw blurRad="69850" dist="43180" dir="5400000">
                    <a:srgbClr val="000000">
                      <a:alpha val="65000"/>
                    </a:srgbClr>
                  </a:innerShdw>
                </a:effectLst>
              </a:rPr>
              <a:t>Бұдан оның халқының қамын жеп</a:t>
            </a:r>
            <a:r>
              <a:rPr lang="ru-RU" sz="2400" b="1" dirty="0" smtClean="0">
                <a:ln w="1905"/>
                <a:solidFill>
                  <a:srgbClr val="002060"/>
                </a:solidFill>
                <a:effectLst>
                  <a:innerShdw blurRad="69850" dist="43180" dir="5400000">
                    <a:srgbClr val="000000">
                      <a:alpha val="65000"/>
                    </a:srgbClr>
                  </a:innerShdw>
                </a:effectLst>
              </a:rPr>
              <a:t>, </a:t>
            </a:r>
            <a:r>
              <a:rPr lang="ru-RU" sz="2400" b="1" dirty="0" err="1" smtClean="0">
                <a:ln w="1905"/>
                <a:solidFill>
                  <a:srgbClr val="002060"/>
                </a:solidFill>
                <a:effectLst>
                  <a:innerShdw blurRad="69850" dist="43180" dir="5400000">
                    <a:srgbClr val="000000">
                      <a:alpha val="65000"/>
                    </a:srgbClr>
                  </a:innerShdw>
                </a:effectLst>
              </a:rPr>
              <a:t>жаулардан</a:t>
            </a:r>
            <a:r>
              <a:rPr lang="ru-RU" sz="2400" b="1" dirty="0" smtClean="0">
                <a:ln w="1905"/>
                <a:solidFill>
                  <a:srgbClr val="002060"/>
                </a:solidFill>
                <a:effectLst>
                  <a:innerShdw blurRad="69850" dist="43180" dir="5400000">
                    <a:srgbClr val="000000">
                      <a:alpha val="65000"/>
                    </a:srgbClr>
                  </a:innerShdw>
                </a:effectLst>
              </a:rPr>
              <a:t> </a:t>
            </a:r>
            <a:r>
              <a:rPr lang="ru-RU" sz="2400" b="1" dirty="0" err="1" smtClean="0">
                <a:ln w="1905"/>
                <a:solidFill>
                  <a:srgbClr val="002060"/>
                </a:solidFill>
                <a:effectLst>
                  <a:innerShdw blurRad="69850" dist="43180" dir="5400000">
                    <a:srgbClr val="000000">
                      <a:alpha val="65000"/>
                    </a:srgbClr>
                  </a:innerShdw>
                </a:effectLst>
              </a:rPr>
              <a:t>қорғану жолдарын</a:t>
            </a:r>
            <a:r>
              <a:rPr lang="ru-RU" sz="2400" b="1" dirty="0" smtClean="0">
                <a:ln w="1905"/>
                <a:solidFill>
                  <a:srgbClr val="002060"/>
                </a:solidFill>
                <a:effectLst>
                  <a:innerShdw blurRad="69850" dist="43180" dir="5400000">
                    <a:srgbClr val="000000">
                      <a:alpha val="65000"/>
                    </a:srgbClr>
                  </a:innerShdw>
                </a:effectLst>
              </a:rPr>
              <a:t> </a:t>
            </a:r>
            <a:r>
              <a:rPr lang="ru-RU" sz="2400" b="1" dirty="0" err="1" smtClean="0">
                <a:ln w="1905"/>
                <a:solidFill>
                  <a:srgbClr val="002060"/>
                </a:solidFill>
                <a:effectLst>
                  <a:innerShdw blurRad="69850" dist="43180" dir="5400000">
                    <a:srgbClr val="000000">
                      <a:alpha val="65000"/>
                    </a:srgbClr>
                  </a:innerShdw>
                </a:effectLst>
              </a:rPr>
              <a:t>іздестіргені</a:t>
            </a:r>
            <a:r>
              <a:rPr lang="ru-RU" sz="2400" b="1" dirty="0" smtClean="0">
                <a:ln w="1905"/>
                <a:solidFill>
                  <a:srgbClr val="002060"/>
                </a:solidFill>
                <a:effectLst>
                  <a:innerShdw blurRad="69850" dist="43180" dir="5400000">
                    <a:srgbClr val="000000">
                      <a:alpha val="65000"/>
                    </a:srgbClr>
                  </a:innerShdw>
                </a:effectLst>
              </a:rPr>
              <a:t> </a:t>
            </a:r>
            <a:r>
              <a:rPr lang="ru-RU" sz="2400" b="1" dirty="0" err="1" smtClean="0">
                <a:ln w="1905"/>
                <a:solidFill>
                  <a:srgbClr val="002060"/>
                </a:solidFill>
                <a:effectLst>
                  <a:innerShdw blurRad="69850" dist="43180" dir="5400000">
                    <a:srgbClr val="000000">
                      <a:alpha val="65000"/>
                    </a:srgbClr>
                  </a:innerShdw>
                </a:effectLst>
              </a:rPr>
              <a:t>көрінеді</a:t>
            </a:r>
            <a:endParaRPr lang="ru-RU" sz="2400" b="1" dirty="0">
              <a:ln w="1905"/>
              <a:solidFill>
                <a:srgbClr val="002060"/>
              </a:solidFill>
              <a:effectLst>
                <a:innerShdw blurRad="69850" dist="43180" dir="5400000">
                  <a:srgbClr val="000000">
                    <a:alpha val="65000"/>
                  </a:srgbClr>
                </a:innerShdw>
              </a:effectLst>
            </a:endParaRPr>
          </a:p>
        </p:txBody>
      </p:sp>
    </p:spTree>
  </p:cSld>
  <p:clrMapOvr>
    <a:masterClrMapping/>
  </p:clrMapOvr>
  <p:transition spd="med">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39552" y="3789040"/>
            <a:ext cx="8153400" cy="2522984"/>
          </a:xfrm>
        </p:spPr>
        <p:txBody>
          <a:bodyPr>
            <a:normAutofit fontScale="70000" lnSpcReduction="20000"/>
          </a:bodyPr>
          <a:lstStyle/>
          <a:p>
            <a:pPr>
              <a:buFont typeface="Wingdings" pitchFamily="2" charset="2"/>
              <a:buChar char="v"/>
            </a:pPr>
            <a:r>
              <a:rPr lang="ru-RU" b="1" i="1" dirty="0" smtClean="0">
                <a:solidFill>
                  <a:srgbClr val="002060"/>
                </a:solidFill>
              </a:rPr>
              <a:t>«КҮЛТЕГІН» ЕСКЕРТКІШІНДЕ ИОЛЛЫҒ ТЕГІН ӨЗІНІҢ АТА-БАБАЛАРЫНА АРНАП ОРНАТҚАН ЕСКЕРТКІШТЕГІ ЖАЗУЛАРДЫ ӨЗІ ЖАЗҒАНЫ ТУРАЛЫ БАЯНДАЙДЫ. ЖЫРДЫ ЖАЗЫП ҚАЛДЫРУ МАҚСАТЫ ТУРАЛЫ БЫЛАЙ ДЕЙДІ: «МҰНЫ ЕСТІП БІЛІҢДЕР. КӨҢІЛІМДЕ ҚАНДАЙ ТӘТТІ СӨЗДЕРІМ БОЛСА, СОЛАРДЫ МӘҢГІ ТАСҚА ЖАЗДЫРДЫМ. ОЛАРДЫ МЕНЕН КЕЙІНГІ ҰРПАҚТАРЫМ, КӨРІҢДЕР, ҰҒЫНЫҢДАР». </a:t>
            </a:r>
            <a:endParaRPr lang="ru-RU" b="1" i="1" dirty="0">
              <a:solidFill>
                <a:srgbClr val="002060"/>
              </a:solidFill>
            </a:endParaRPr>
          </a:p>
        </p:txBody>
      </p:sp>
      <p:pic>
        <p:nvPicPr>
          <p:cNvPr id="29698" name="Picture 2" descr="Күлтегін - Тарих -"/>
          <p:cNvPicPr>
            <a:picLocks noChangeAspect="1" noChangeArrowheads="1"/>
          </p:cNvPicPr>
          <p:nvPr/>
        </p:nvPicPr>
        <p:blipFill>
          <a:blip r:embed="rId2" cstate="print"/>
          <a:srcRect/>
          <a:stretch>
            <a:fillRect/>
          </a:stretch>
        </p:blipFill>
        <p:spPr bwMode="auto">
          <a:xfrm>
            <a:off x="1403648" y="1268760"/>
            <a:ext cx="6139120" cy="2361679"/>
          </a:xfrm>
          <a:prstGeom prst="rect">
            <a:avLst/>
          </a:prstGeom>
          <a:noFill/>
        </p:spPr>
      </p:pic>
    </p:spTree>
  </p:cSld>
  <p:clrMapOvr>
    <a:masterClrMapping/>
  </p:clrMapOvr>
  <p:transition spd="med">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quarter" idx="1"/>
          </p:nvPr>
        </p:nvSpPr>
        <p:spPr>
          <a:xfrm>
            <a:off x="-396552" y="2362200"/>
            <a:ext cx="9217024" cy="4495800"/>
          </a:xfrm>
        </p:spPr>
        <p:txBody>
          <a:bodyPr/>
          <a:lstStyle/>
          <a:p>
            <a:pPr lvl="2" algn="just">
              <a:buNone/>
            </a:pPr>
            <a:r>
              <a:rPr lang="ru-RU" b="1" dirty="0" smtClean="0">
                <a:solidFill>
                  <a:srgbClr val="002060"/>
                </a:solidFill>
              </a:rPr>
              <a:t>		ТАС ЖАЗУЛАРДА ЕРЛІК ПЕН ЕЗДІК, СОҒЫС ПЕН БЕЙБІТШІЛІК, ҚҰЛДЫҚ ПЕН ТӘУЕЛСІЗДІК, ТӘЛІМ-ТӘРБИЕ, ТҰРМЫС-САЛТ МӘСЕЛЕЛЕРІ ӘСЕМ АЙШЫҚ ӨРНЕКТЕРМЕН, ЖАНДЫ БЕЙНЕЛЕРГЕ ТОЛЫ СЕЗІМ ТОЛҒАНЫС ТЕБІРЕНІСТЕРІМЕН БАЯНДАЛАДЫ</a:t>
            </a:r>
            <a:r>
              <a:rPr lang="ru-RU" b="1" dirty="0" smtClean="0"/>
              <a:t>.</a:t>
            </a:r>
            <a:endParaRPr lang="ru-RU" b="1" dirty="0"/>
          </a:p>
        </p:txBody>
      </p:sp>
    </p:spTree>
  </p:cSld>
  <p:clrMapOvr>
    <a:masterClrMapping/>
  </p:clrMapOvr>
  <p:transition spd="med">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1143000"/>
          </a:xfrm>
        </p:spPr>
        <p:txBody>
          <a:bodyPr>
            <a:normAutofit fontScale="90000"/>
          </a:bodyPr>
          <a:lstStyle/>
          <a:p>
            <a:pPr algn="ctr"/>
            <a:r>
              <a:rPr lang="kk-KZ" sz="3600" b="1" dirty="0" smtClean="0">
                <a:solidFill>
                  <a:schemeClr val="tx1"/>
                </a:solidFill>
              </a:rPr>
              <a:t/>
            </a:r>
            <a:br>
              <a:rPr lang="kk-KZ" sz="3600" b="1" dirty="0" smtClean="0">
                <a:solidFill>
                  <a:schemeClr val="tx1"/>
                </a:solidFill>
              </a:rPr>
            </a:br>
            <a:r>
              <a:rPr lang="kk-KZ" sz="3600" b="1" dirty="0" smtClean="0">
                <a:solidFill>
                  <a:schemeClr val="tx1"/>
                </a:solidFill>
              </a:rPr>
              <a:t>Пайдаланылған </a:t>
            </a:r>
            <a:r>
              <a:rPr lang="kk-KZ" sz="3600" b="1" dirty="0" smtClean="0">
                <a:solidFill>
                  <a:schemeClr val="tx1"/>
                </a:solidFill>
              </a:rPr>
              <a:t>әдебиеттер:</a:t>
            </a:r>
            <a:endParaRPr lang="ru-RU" sz="3600" b="1" dirty="0">
              <a:solidFill>
                <a:schemeClr val="tx1"/>
              </a:solidFill>
            </a:endParaRPr>
          </a:p>
        </p:txBody>
      </p:sp>
      <p:sp>
        <p:nvSpPr>
          <p:cNvPr id="4" name="Прямоугольник 3"/>
          <p:cNvSpPr/>
          <p:nvPr/>
        </p:nvSpPr>
        <p:spPr>
          <a:xfrm>
            <a:off x="395536" y="2060848"/>
            <a:ext cx="8748464" cy="3046988"/>
          </a:xfrm>
          <a:prstGeom prst="rect">
            <a:avLst/>
          </a:prstGeom>
        </p:spPr>
        <p:txBody>
          <a:bodyPr wrap="square">
            <a:spAutoFit/>
          </a:bodyPr>
          <a:lstStyle/>
          <a:p>
            <a:r>
              <a:rPr lang="ru-RU" sz="2400" b="1" dirty="0" smtClean="0">
                <a:latin typeface="Constantia" pitchFamily="18" charset="0"/>
              </a:rPr>
              <a:t>	1. </a:t>
            </a:r>
            <a:r>
              <a:rPr lang="ru-RU" sz="2400" b="1" dirty="0" err="1" smtClean="0">
                <a:latin typeface="Constantia" pitchFamily="18" charset="0"/>
              </a:rPr>
              <a:t>Келімбетов</a:t>
            </a:r>
            <a:r>
              <a:rPr lang="ru-RU" sz="2400" b="1" dirty="0" smtClean="0">
                <a:latin typeface="Constantia" pitchFamily="18" charset="0"/>
              </a:rPr>
              <a:t> н. </a:t>
            </a:r>
            <a:r>
              <a:rPr lang="ru-RU" sz="2400" b="1" dirty="0" err="1" smtClean="0">
                <a:latin typeface="Constantia" pitchFamily="18" charset="0"/>
              </a:rPr>
              <a:t>Ежелгі</a:t>
            </a:r>
            <a:r>
              <a:rPr lang="ru-RU" sz="2400" b="1" dirty="0" smtClean="0">
                <a:latin typeface="Constantia" pitchFamily="18" charset="0"/>
              </a:rPr>
              <a:t> </a:t>
            </a:r>
            <a:r>
              <a:rPr lang="ru-RU" sz="2400" b="1" dirty="0" err="1" smtClean="0">
                <a:latin typeface="Constantia" pitchFamily="18" charset="0"/>
              </a:rPr>
              <a:t>д</a:t>
            </a:r>
            <a:r>
              <a:rPr lang="en-US" sz="2400" b="1" dirty="0" smtClean="0">
                <a:latin typeface="Constantia" pitchFamily="18" charset="0"/>
              </a:rPr>
              <a:t>ə</a:t>
            </a:r>
            <a:r>
              <a:rPr lang="ru-RU" sz="2400" b="1" dirty="0" err="1" smtClean="0">
                <a:latin typeface="Constantia" pitchFamily="18" charset="0"/>
              </a:rPr>
              <a:t>уір</a:t>
            </a:r>
            <a:r>
              <a:rPr lang="ru-RU" sz="2400" b="1" dirty="0" smtClean="0">
                <a:latin typeface="Constantia" pitchFamily="18" charset="0"/>
              </a:rPr>
              <a:t> </a:t>
            </a:r>
            <a:r>
              <a:rPr lang="en-US" sz="2400" b="1" dirty="0" smtClean="0">
                <a:latin typeface="Constantia" pitchFamily="18" charset="0"/>
              </a:rPr>
              <a:t>ə</a:t>
            </a:r>
            <a:r>
              <a:rPr lang="ru-RU" sz="2400" b="1" dirty="0" err="1" smtClean="0">
                <a:latin typeface="Constantia" pitchFamily="18" charset="0"/>
              </a:rPr>
              <a:t>дебиеті</a:t>
            </a:r>
            <a:r>
              <a:rPr lang="ru-RU" sz="2400" b="1" dirty="0" smtClean="0">
                <a:latin typeface="Constantia" pitchFamily="18" charset="0"/>
              </a:rPr>
              <a:t>. — </a:t>
            </a:r>
            <a:r>
              <a:rPr lang="ru-RU" sz="2400" b="1" dirty="0" err="1" smtClean="0">
                <a:latin typeface="Constantia" pitchFamily="18" charset="0"/>
              </a:rPr>
              <a:t>Алматы</a:t>
            </a:r>
            <a:r>
              <a:rPr lang="ru-RU" sz="2400" b="1" dirty="0" smtClean="0">
                <a:latin typeface="Constantia" pitchFamily="18" charset="0"/>
              </a:rPr>
              <a:t>: </a:t>
            </a:r>
            <a:r>
              <a:rPr lang="ru-RU" sz="2400" b="1" dirty="0" err="1" smtClean="0">
                <a:latin typeface="Constantia" pitchFamily="18" charset="0"/>
              </a:rPr>
              <a:t>ана</a:t>
            </a:r>
            <a:r>
              <a:rPr lang="ru-RU" sz="2400" b="1" dirty="0" smtClean="0">
                <a:latin typeface="Constantia" pitchFamily="18" charset="0"/>
              </a:rPr>
              <a:t> . </a:t>
            </a:r>
            <a:r>
              <a:rPr lang="ru-RU" sz="2400" b="1" dirty="0" err="1" smtClean="0">
                <a:latin typeface="Constantia" pitchFamily="18" charset="0"/>
              </a:rPr>
              <a:t>тілі</a:t>
            </a:r>
            <a:r>
              <a:rPr lang="ru-RU" sz="2400" b="1" dirty="0" smtClean="0">
                <a:latin typeface="Constantia" pitchFamily="18" charset="0"/>
              </a:rPr>
              <a:t>, 1991. — 34–61-б.</a:t>
            </a:r>
          </a:p>
          <a:p>
            <a:r>
              <a:rPr lang="ru-RU" sz="2400" b="1" dirty="0" smtClean="0">
                <a:latin typeface="Constantia" pitchFamily="18" charset="0"/>
              </a:rPr>
              <a:t>	2. Гумилев л.Н. </a:t>
            </a:r>
            <a:r>
              <a:rPr lang="ru-RU" sz="2400" b="1" dirty="0" err="1" smtClean="0">
                <a:latin typeface="Constantia" pitchFamily="18" charset="0"/>
              </a:rPr>
              <a:t>Көне түріктер.</a:t>
            </a:r>
            <a:r>
              <a:rPr lang="ru-RU" sz="2400" b="1" dirty="0" smtClean="0">
                <a:latin typeface="Constantia" pitchFamily="18" charset="0"/>
              </a:rPr>
              <a:t> — </a:t>
            </a:r>
            <a:r>
              <a:rPr lang="ru-RU" sz="2400" b="1" dirty="0" err="1" smtClean="0">
                <a:latin typeface="Constantia" pitchFamily="18" charset="0"/>
              </a:rPr>
              <a:t>Алматы</a:t>
            </a:r>
            <a:r>
              <a:rPr lang="ru-RU" sz="2400" b="1" dirty="0" smtClean="0">
                <a:latin typeface="Constantia" pitchFamily="18" charset="0"/>
              </a:rPr>
              <a:t>: </a:t>
            </a:r>
            <a:r>
              <a:rPr lang="ru-RU" sz="2400" b="1" dirty="0" err="1" smtClean="0">
                <a:latin typeface="Constantia" pitchFamily="18" charset="0"/>
              </a:rPr>
              <a:t>білім</a:t>
            </a:r>
            <a:r>
              <a:rPr lang="ru-RU" sz="2400" b="1" dirty="0" smtClean="0">
                <a:latin typeface="Constantia" pitchFamily="18" charset="0"/>
              </a:rPr>
              <a:t>, 1994. — 53-б.</a:t>
            </a:r>
          </a:p>
          <a:p>
            <a:r>
              <a:rPr lang="kk-KZ" sz="2400" b="1" dirty="0" smtClean="0">
                <a:latin typeface="Constantia" pitchFamily="18" charset="0"/>
              </a:rPr>
              <a:t>	3</a:t>
            </a:r>
            <a:r>
              <a:rPr lang="ru-RU" sz="2400" b="1" dirty="0" smtClean="0">
                <a:latin typeface="Constantia" pitchFamily="18" charset="0"/>
              </a:rPr>
              <a:t>. </a:t>
            </a:r>
            <a:r>
              <a:rPr lang="ru-RU" sz="2400" b="1" dirty="0" err="1" smtClean="0">
                <a:latin typeface="Constantia" pitchFamily="18" charset="0"/>
              </a:rPr>
              <a:t>Сартқожаұлы </a:t>
            </a:r>
            <a:r>
              <a:rPr lang="ru-RU" sz="2400" b="1" dirty="0" smtClean="0">
                <a:latin typeface="Constantia" pitchFamily="18" charset="0"/>
              </a:rPr>
              <a:t>Қ. Орхон </a:t>
            </a:r>
            <a:r>
              <a:rPr lang="ru-RU" sz="2400" b="1" dirty="0" err="1" smtClean="0">
                <a:latin typeface="Constantia" pitchFamily="18" charset="0"/>
              </a:rPr>
              <a:t>мұралары</a:t>
            </a:r>
            <a:r>
              <a:rPr lang="ru-RU" sz="2400" b="1" dirty="0" smtClean="0">
                <a:latin typeface="Constantia" pitchFamily="18" charset="0"/>
              </a:rPr>
              <a:t>, Астана: </a:t>
            </a:r>
            <a:r>
              <a:rPr lang="ru-RU" sz="2400" b="1" dirty="0" err="1" smtClean="0">
                <a:latin typeface="Constantia" pitchFamily="18" charset="0"/>
              </a:rPr>
              <a:t>Күлтегін</a:t>
            </a:r>
            <a:r>
              <a:rPr lang="ru-RU" sz="2400" b="1" dirty="0" err="1" smtClean="0">
                <a:latin typeface="Constantia" pitchFamily="18" charset="0"/>
              </a:rPr>
              <a:t>, </a:t>
            </a:r>
            <a:r>
              <a:rPr lang="ru-RU" sz="2400" b="1" dirty="0" smtClean="0">
                <a:latin typeface="Constantia" pitchFamily="18" charset="0"/>
              </a:rPr>
              <a:t>2003.- 148-150 </a:t>
            </a:r>
            <a:r>
              <a:rPr lang="ru-RU" sz="2400" b="1" dirty="0" err="1" smtClean="0">
                <a:latin typeface="Constantia" pitchFamily="18" charset="0"/>
              </a:rPr>
              <a:t>беттер</a:t>
            </a:r>
            <a:r>
              <a:rPr lang="ru-RU" sz="2400" b="1" dirty="0" smtClean="0">
                <a:latin typeface="Constantia" pitchFamily="18" charset="0"/>
              </a:rPr>
              <a:t>. </a:t>
            </a:r>
          </a:p>
          <a:p>
            <a:r>
              <a:rPr lang="ru-RU" sz="2400" dirty="0" smtClean="0"/>
              <a:t/>
            </a:r>
            <a:br>
              <a:rPr lang="ru-RU" sz="2400" dirty="0" smtClean="0"/>
            </a:br>
            <a:endParaRPr lang="ru-RU" sz="2400" b="1" dirty="0">
              <a:latin typeface="Constantia" pitchFamily="18" charset="0"/>
            </a:endParaRPr>
          </a:p>
        </p:txBody>
      </p:sp>
    </p:spTree>
  </p:cSld>
  <p:clrMapOvr>
    <a:masterClrMapping/>
  </p:clrMapOvr>
  <p:transition spd="med">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76056" y="1628800"/>
            <a:ext cx="4067944" cy="4941168"/>
          </a:xfrm>
        </p:spPr>
        <p:txBody>
          <a:bodyPr>
            <a:normAutofit/>
          </a:bodyPr>
          <a:lstStyle/>
          <a:p>
            <a:pPr algn="ctr">
              <a:buNone/>
            </a:pPr>
            <a:r>
              <a:rPr lang="kk-KZ" dirty="0" smtClean="0"/>
              <a:t>	</a:t>
            </a:r>
            <a:r>
              <a:rPr lang="kk-KZ" sz="2800" b="1" dirty="0" smtClean="0">
                <a:solidFill>
                  <a:srgbClr val="002060"/>
                </a:solidFill>
              </a:rPr>
              <a:t>ОРХОН-ЕНИСЕЙ ЖАЗБАЛАРЫ – ОРХОН ЖӘНЕ ЕНИСЕЙ ӨЗЕН БОЙЛАРЫНАН ТАБЫЛҒАН </a:t>
            </a:r>
            <a:r>
              <a:rPr lang="ru-RU" sz="2800" b="1" dirty="0" smtClean="0">
                <a:solidFill>
                  <a:srgbClr val="002060"/>
                </a:solidFill>
              </a:rPr>
              <a:t>ТАСҚА ҚАШАЛЫП ЖАЗЫЛҒАН ТАРИХИ  МҰРА. </a:t>
            </a:r>
          </a:p>
          <a:p>
            <a:endParaRPr lang="ru-RU" dirty="0"/>
          </a:p>
        </p:txBody>
      </p:sp>
      <p:pic>
        <p:nvPicPr>
          <p:cNvPr id="39938" name="Picture 2" descr="Орхон-Енисей жазбалары - Тарих -"/>
          <p:cNvPicPr>
            <a:picLocks noChangeAspect="1" noChangeArrowheads="1"/>
          </p:cNvPicPr>
          <p:nvPr/>
        </p:nvPicPr>
        <p:blipFill>
          <a:blip r:embed="rId2" cstate="print"/>
          <a:srcRect/>
          <a:stretch>
            <a:fillRect/>
          </a:stretch>
        </p:blipFill>
        <p:spPr bwMode="auto">
          <a:xfrm>
            <a:off x="683568" y="1124744"/>
            <a:ext cx="5184576" cy="424847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med">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Руналық жазу — Уикипедия"/>
          <p:cNvPicPr>
            <a:picLocks noChangeAspect="1" noChangeArrowheads="1"/>
          </p:cNvPicPr>
          <p:nvPr/>
        </p:nvPicPr>
        <p:blipFill>
          <a:blip r:embed="rId3" cstate="print"/>
          <a:srcRect/>
          <a:stretch>
            <a:fillRect/>
          </a:stretch>
        </p:blipFill>
        <p:spPr bwMode="auto">
          <a:xfrm>
            <a:off x="4860032" y="188640"/>
            <a:ext cx="4032448" cy="3750649"/>
          </a:xfrm>
          <a:prstGeom prst="rect">
            <a:avLst/>
          </a:prstGeom>
          <a:ln>
            <a:noFill/>
          </a:ln>
          <a:effectLst>
            <a:outerShdw blurRad="292100" dist="139700" dir="2700000" algn="tl" rotWithShape="0">
              <a:srgbClr val="333333">
                <a:alpha val="65000"/>
              </a:srgbClr>
            </a:outerShdw>
          </a:effectLst>
        </p:spPr>
      </p:pic>
      <p:sp>
        <p:nvSpPr>
          <p:cNvPr id="3" name="Содержимое 2"/>
          <p:cNvSpPr>
            <a:spLocks noGrp="1"/>
          </p:cNvSpPr>
          <p:nvPr>
            <p:ph sz="quarter" idx="1"/>
          </p:nvPr>
        </p:nvSpPr>
        <p:spPr>
          <a:xfrm>
            <a:off x="0" y="4077072"/>
            <a:ext cx="8964488" cy="4135760"/>
          </a:xfrm>
        </p:spPr>
        <p:txBody>
          <a:bodyPr>
            <a:normAutofit/>
          </a:bodyPr>
          <a:lstStyle/>
          <a:p>
            <a:pPr algn="just">
              <a:buNone/>
            </a:pPr>
            <a:r>
              <a:rPr lang="kk-KZ" sz="2400" dirty="0" smtClean="0">
                <a:solidFill>
                  <a:srgbClr val="002060"/>
                </a:solidFill>
              </a:rPr>
              <a:t>		</a:t>
            </a:r>
            <a:r>
              <a:rPr lang="kk-KZ" sz="2000" b="1" dirty="0" smtClean="0">
                <a:solidFill>
                  <a:srgbClr val="002060"/>
                </a:solidFill>
              </a:rPr>
              <a:t>ҰРПАҚТАН-ҰРПАҚҚА МҰРА </a:t>
            </a:r>
            <a:r>
              <a:rPr lang="kk-KZ" sz="2000" b="1" dirty="0" smtClean="0">
                <a:solidFill>
                  <a:srgbClr val="002060"/>
                </a:solidFill>
              </a:rPr>
              <a:t>БОЛҒАН РУНИКАЛЫҚ ЖАЗБА ЕСКЕРТКІШТЕР (VIII Ғ.) ҚАЗАҚ ЖӘНЕ ӨЗГЕ ТҮРКІ ХАЛЫҚТАРЫНЬЩ КӨНЕ ДӘУІРДЕ МӘДЕНИ ДЕҢГЕЙІНІҢ ӨТЕ ЖОҒАРЫ БОЛҒАНДЫҒЫН ДӘЛЕЛДЕЙТІН БАҒА ЖЕТПЕС АСЫЛ ҚАЗЫНА. БҮКІЛ ӘЛЕМГЕ ТАНЫЛҒАН ТҮРКІ РУНИКАЛЫҚ ЖАЗБАЛАРЫ АТАҚТЫ ЕГИПЕТ ПЕРҒАУЫНДАРЫНЫҢ ҚОРҒАНДАРЫНАН ТАБЫЛҒАН ШУМЕР ЖАЗУЛАРЫМЕН ДӘУІРЛЕС БОЛЫП КЕЛЕДІ</a:t>
            </a:r>
            <a:r>
              <a:rPr lang="kk-KZ" sz="2000" dirty="0" smtClean="0">
                <a:solidFill>
                  <a:srgbClr val="002060"/>
                </a:solidFill>
              </a:rPr>
              <a:t>.</a:t>
            </a:r>
            <a:endParaRPr lang="ru-RU" sz="2400" dirty="0" smtClean="0">
              <a:solidFill>
                <a:srgbClr val="002060"/>
              </a:solidFill>
            </a:endParaRPr>
          </a:p>
          <a:p>
            <a:pPr algn="just"/>
            <a:endParaRPr lang="ru-RU" sz="2400" dirty="0"/>
          </a:p>
        </p:txBody>
      </p:sp>
      <p:pic>
        <p:nvPicPr>
          <p:cNvPr id="38916" name="Picture 4" descr="Еліміз не үшін ескі тюрки руна жазуын қалпына келтірмеді? - Cұрақ-Жауап"/>
          <p:cNvPicPr>
            <a:picLocks noChangeAspect="1" noChangeArrowheads="1"/>
          </p:cNvPicPr>
          <p:nvPr/>
        </p:nvPicPr>
        <p:blipFill>
          <a:blip r:embed="rId4" cstate="print"/>
          <a:srcRect/>
          <a:stretch>
            <a:fillRect/>
          </a:stretch>
        </p:blipFill>
        <p:spPr bwMode="auto">
          <a:xfrm>
            <a:off x="323528" y="1700808"/>
            <a:ext cx="4355976" cy="207873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ая выноска 3"/>
          <p:cNvSpPr/>
          <p:nvPr/>
        </p:nvSpPr>
        <p:spPr>
          <a:xfrm>
            <a:off x="467544" y="1052736"/>
            <a:ext cx="8280920" cy="4104456"/>
          </a:xfrm>
          <a:prstGeom prst="wedgeRect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ru-RU"/>
          </a:p>
        </p:txBody>
      </p:sp>
      <p:sp>
        <p:nvSpPr>
          <p:cNvPr id="3" name="Содержимое 2"/>
          <p:cNvSpPr>
            <a:spLocks noGrp="1"/>
          </p:cNvSpPr>
          <p:nvPr>
            <p:ph sz="quarter" idx="1"/>
          </p:nvPr>
        </p:nvSpPr>
        <p:spPr>
          <a:xfrm>
            <a:off x="251520" y="1340768"/>
            <a:ext cx="8352928" cy="4495800"/>
          </a:xfrm>
        </p:spPr>
        <p:txBody>
          <a:bodyPr>
            <a:normAutofit/>
          </a:bodyPr>
          <a:lstStyle/>
          <a:p>
            <a:pPr algn="just">
              <a:buNone/>
            </a:pPr>
            <a:r>
              <a:rPr lang="kk-KZ" dirty="0" smtClean="0"/>
              <a:t>		</a:t>
            </a:r>
            <a:r>
              <a:rPr lang="kk-KZ" sz="1800" b="1" dirty="0" smtClean="0"/>
              <a:t>ҚАЗАҚСТАН МЕН ОРТАЛЫҚ АЗИЯ ЖӘНЕ ОҢТҮСТІК СІБІР ЖЕРЛЕРІН МЕКЕНДЕГЕН ТҮРКІ ТІЛДЕС РУ-ТАЙПАЛАР БІРІГІП, VI ҒАСЫРДЫҢ ОРТА ШЕНІНДЕ «ТҮРІК КАҒАНАТЫ» ДЕГЕН АТПЕН ӨЗ АЛДЫНА МЕМЛЕКЕТ ҚҰРАДЫ. ОСЫ КАҒАНАТТЫҢ ҚҰРАМЫНА ЕНГЕН ТАЙПАЛЫҚ ОДАҚТАР БІР КЕЗДЕРДЕ ӨЗ ЕЛІ МЕН ЖЕРІНІҢ БОСТАНДЫҒЫ ҮШІН АЛАПАТ ҚАҚТЫҒЫСТАРДЫ БАСЫНАН КЕШТІ. ҰРПАҚҚА ӨНЕГЕ БОЛАР АТАҚТЫ КҮЛТЕГІН, ТОНЫКӨК, БІЛГЕ, БУМЫН КАҒАНДАР СИЯҚТЫ АРДАҚТЫ ЕСІМДЕРДІ ЕЛ ЖАДЫНДА САҚТАУ ҮШІН СОЛ ЗАМАННЫҢ ДАНАГӨЙ БІЛІМДАРЛАРЫ ӨРКЕНИЕТТІҢ БЕЛГІСІ БОЛЫП ТАБЫЛАТЫН ТҮРКІЛІК СЫНА ЖАЗУМЕН ТАС БЕТІНЕ ТҮСІРДІ.</a:t>
            </a:r>
            <a:endParaRPr lang="ru-RU" b="1" dirty="0" smtClean="0"/>
          </a:p>
          <a:p>
            <a:endParaRPr lang="ru-RU" dirty="0"/>
          </a:p>
        </p:txBody>
      </p:sp>
    </p:spTree>
  </p:cSld>
  <p:clrMapOvr>
    <a:masterClrMapping/>
  </p:clrMapOvr>
  <p:transition spd="med">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95536" y="980728"/>
            <a:ext cx="4176464" cy="5301208"/>
          </a:xfrm>
        </p:spPr>
        <p:txBody>
          <a:bodyPr>
            <a:normAutofit fontScale="70000" lnSpcReduction="20000"/>
          </a:bodyPr>
          <a:lstStyle/>
          <a:p>
            <a:pPr algn="just">
              <a:buNone/>
            </a:pPr>
            <a:r>
              <a:rPr lang="ru-RU" b="1" dirty="0" smtClean="0">
                <a:solidFill>
                  <a:srgbClr val="002060"/>
                </a:solidFill>
              </a:rPr>
              <a:t>		ОРХОН-ЕНИСЕЙ ЖАЗБАЛАРЫН РУНАЛЫҚ ЖАЗБАЛАР ДЕП ТЕ АТАЙДЫ (СКАНДИНАВИЯ ХАЛЫҚТАРЫНЫҢ ТІЛІНДЕ «РУНЬ» СӨЗІ «СЫРЫ АШЫЛМАҒАН», «ҚҰПИЯ» ДЕГЕН МАҒЫНАНЫ БІЛДІРЕДІ). ТЕК 1893 Ж. ҒАНА ДАНИЯЛЫҚ ҒАЛЫМ В.ТОМСЕН ҚҰПИЯ ЖАЗУДЫ ОҚУДЫҢ КІЛТІН АШАДЫ. БІРАЗ ЖЫЛДАРДАН КЕЙІН ОРЫС ҒАЛЫМЫ В.В.РАДЛОВ ОРХОН ӨЗЕНІ БОЙЫНАН ТАБЫЛҒАН ҮЛКЕН ТАСТАРДАҒЫ ЖАЗУДЫ ТОЛЫҚ ОҚЫП, АУДАРДЫ. </a:t>
            </a:r>
            <a:endParaRPr lang="ru-RU" b="1" dirty="0">
              <a:solidFill>
                <a:srgbClr val="002060"/>
              </a:solidFill>
            </a:endParaRPr>
          </a:p>
        </p:txBody>
      </p:sp>
      <p:sp>
        <p:nvSpPr>
          <p:cNvPr id="43010" name="AutoShape 2"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3012" name="AutoShape 4" descr="Томсен В."/>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3014" name="AutoShape 6" descr="Томсен В."/>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3016" name="AutoShape 8" descr="Томсен В."/>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3018" name="AutoShape 10" descr="Томсен В."/>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9" name="Picture 2" descr="Томсен В."/>
          <p:cNvPicPr>
            <a:picLocks noChangeAspect="1" noChangeArrowheads="1"/>
          </p:cNvPicPr>
          <p:nvPr/>
        </p:nvPicPr>
        <p:blipFill>
          <a:blip r:embed="rId2" cstate="print"/>
          <a:srcRect/>
          <a:stretch>
            <a:fillRect/>
          </a:stretch>
        </p:blipFill>
        <p:spPr bwMode="auto">
          <a:xfrm>
            <a:off x="5220072" y="3501008"/>
            <a:ext cx="3339903" cy="2996952"/>
          </a:xfrm>
          <a:prstGeom prst="rect">
            <a:avLst/>
          </a:prstGeom>
          <a:ln>
            <a:noFill/>
          </a:ln>
          <a:effectLst>
            <a:outerShdw blurRad="292100" dist="139700" dir="2700000" algn="tl" rotWithShape="0">
              <a:srgbClr val="333333">
                <a:alpha val="65000"/>
              </a:srgbClr>
            </a:outerShdw>
          </a:effectLst>
        </p:spPr>
      </p:pic>
      <p:sp>
        <p:nvSpPr>
          <p:cNvPr id="43020" name="AutoShape 12" descr="Радлов Василий Васильeвич (Radloff Friedrich Wilhel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1" name="Picture 14" descr="Радлов Василий Васильевич"/>
          <p:cNvPicPr>
            <a:picLocks noChangeAspect="1" noChangeArrowheads="1"/>
          </p:cNvPicPr>
          <p:nvPr/>
        </p:nvPicPr>
        <p:blipFill>
          <a:blip r:embed="rId3" cstate="print"/>
          <a:srcRect/>
          <a:stretch>
            <a:fillRect/>
          </a:stretch>
        </p:blipFill>
        <p:spPr bwMode="auto">
          <a:xfrm>
            <a:off x="5148064" y="476672"/>
            <a:ext cx="3384376" cy="275272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323528" y="0"/>
          <a:ext cx="851344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mage"/>
          <p:cNvPicPr>
            <a:picLocks noGrp="1"/>
          </p:cNvPicPr>
          <p:nvPr>
            <p:ph sz="quarter" idx="1"/>
          </p:nvPr>
        </p:nvPicPr>
        <p:blipFill>
          <a:blip r:embed="rId2" cstate="print"/>
          <a:srcRect/>
          <a:stretch>
            <a:fillRect/>
          </a:stretch>
        </p:blipFill>
        <p:spPr bwMode="auto">
          <a:xfrm>
            <a:off x="1979712" y="836712"/>
            <a:ext cx="5040560" cy="273630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36865" name="Rectangle 1"/>
          <p:cNvSpPr>
            <a:spLocks noChangeArrowheads="1"/>
          </p:cNvSpPr>
          <p:nvPr/>
        </p:nvSpPr>
        <p:spPr bwMode="auto">
          <a:xfrm>
            <a:off x="323528" y="3809946"/>
            <a:ext cx="842493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1-СУРЕТТЕГІ ТАҢБАЛАРДЫ КӨНЕ ТҮР</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ІК</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ТІЛІҢДЕ </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АЧ</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ТҮРІНДЕ ОҚУҒА БОЛАДЫ. ҚАШАЛЫП ЖАЗЫЛҒАН ЕКІ ТАҢБА ДА РУНИКАЛЫҚ АЛФАВИТТЕ БАР. АЛ 2-СУРЕТТЕГІ БІРІНШІ ТАҢБА </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А</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ЕКЕНДІГІ ТҮСІНІКТІ БОЛҒАНЫМЕН, ЕКІНШІ ТАҢБАНЫ ТАНУ БІРШАМА ҚИЫНДЫҚ ТУҒЫЗЫП ОТЫР. 3-СУРЕТЕГІ ТАҢБАЛАРДЫҢ БІРІНШІСІ </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Т</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ДЫБЫСЫ, ЕКІНШІСІ </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І</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ҮШІНШІСІ «П» БОЛУЫ КЕРЕК. СОНДА ТІЛ  </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ДЕДІ, - ДЕП</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МАҒЫНАСЫН БІЛДІРЕДІ. ТӨРТІНШІ ТАҢБАНЫҢ СЫРЫ БЕЙМӘЛІМ, МҮМКІН ТАЛАЙ ҒАСЫРДЫ БАСЫНАН КЕШІП, СЫРТ ФОРМАСЫН БҰЗЫП АЛҒАН БОЛАР. СОҢҒЫ БЕСІНШІ ТАҢБА </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П</a:t>
            </a: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 ДЫБЫСЫНЫҢ БЕЙНЕСІН БЕРІП ТҰР.</a:t>
            </a:r>
            <a:r>
              <a:rPr lang="ru-RU" sz="1600" b="1" dirty="0" smtClean="0">
                <a:solidFill>
                  <a:srgbClr val="002060"/>
                </a:solidFill>
                <a:latin typeface="Constantia" pitchFamily="18" charset="0"/>
                <a:ea typeface="Times New Roman" pitchFamily="18" charset="0"/>
                <a:cs typeface="Times New Roman" pitchFamily="18" charset="0"/>
              </a:rPr>
              <a:t> </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БЕРІЛГЕН 4-ШІ СУРЕТТЕГІ ЖАЗУ 1993 ЖЫЛЫ ӨЗБЕКСТАННЫҢ НАМАНГАН АЙМАҒЫНАН ТАБЫЛҒАН. </a:t>
            </a:r>
            <a:endParaRPr kumimoji="0" lang="ru-RU" sz="2000" b="1" i="0" u="none" strike="noStrike" cap="none" normalizeH="0" baseline="0" dirty="0" smtClean="0">
              <a:ln>
                <a:noFill/>
              </a:ln>
              <a:solidFill>
                <a:srgbClr val="002060"/>
              </a:solidFill>
              <a:effectLst/>
              <a:latin typeface="Constantia" pitchFamily="18" charset="0"/>
              <a:cs typeface="Arial" pitchFamily="34" charset="0"/>
            </a:endParaRPr>
          </a:p>
        </p:txBody>
      </p:sp>
    </p:spTree>
  </p:cSld>
  <p:clrMapOvr>
    <a:masterClrMapping/>
  </p:clrMapOvr>
  <p:transition spd="med">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ая прямоугольная выноска 5"/>
          <p:cNvSpPr/>
          <p:nvPr/>
        </p:nvSpPr>
        <p:spPr>
          <a:xfrm>
            <a:off x="611560" y="764704"/>
            <a:ext cx="8064896" cy="3384376"/>
          </a:xfrm>
          <a:prstGeom prst="wedgeRound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pic>
        <p:nvPicPr>
          <p:cNvPr id="4" name="Рисунок 3" descr="image004"/>
          <p:cNvPicPr/>
          <p:nvPr/>
        </p:nvPicPr>
        <p:blipFill>
          <a:blip r:embed="rId2" cstate="print"/>
          <a:srcRect/>
          <a:stretch>
            <a:fillRect/>
          </a:stretch>
        </p:blipFill>
        <p:spPr bwMode="auto">
          <a:xfrm>
            <a:off x="3923928" y="4581128"/>
            <a:ext cx="4439394" cy="187220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5841" name="Rectangle 1"/>
          <p:cNvSpPr>
            <a:spLocks noChangeArrowheads="1"/>
          </p:cNvSpPr>
          <p:nvPr/>
        </p:nvSpPr>
        <p:spPr bwMode="auto">
          <a:xfrm>
            <a:off x="1115616" y="1268760"/>
            <a:ext cx="712879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АЛ 1998 ЖЫЛЫ КЫРҒЫЗСТАННЫҢ ҚОШҚАР ӨҢІРІ ҚАРАСУ АУЫЛЫ ЖАНЫНДАҒЫ КӨКСАЙ, ТІКБҰҒАН, ҚЫЗЫЛ БҰЛАҚ, АЛҚЫМ ӨЗЕНДІ, ТАУЛЫ-ҚЫРАТТЫ ЖЕРЛЕРІНЕН КӨНЕ ТҮРКІ РУНАСЫМЕН ТАС БЕТІНЕ КАШАЛЫП ЖАЗЫЛҒАН БІРНЕШЕ ҚҰПИЯ ЖАЗУЛАР ТАБЫЛҒАН БОЛАТЫН. </a:t>
            </a:r>
            <a:r>
              <a:rPr kumimoji="0" lang="ru-RU" sz="1600" b="1" i="0" u="none" strike="noStrike" cap="none" normalizeH="0" baseline="0" dirty="0" smtClean="0">
                <a:ln>
                  <a:noFill/>
                </a:ln>
                <a:solidFill>
                  <a:srgbClr val="002060"/>
                </a:solidFill>
                <a:effectLst/>
                <a:latin typeface="Constantia" pitchFamily="18" charset="0"/>
                <a:ea typeface="Times New Roman" pitchFamily="18" charset="0"/>
                <a:cs typeface="Times New Roman" pitchFamily="18" charset="0"/>
              </a:rPr>
              <a:t>БҰЛ ӨҢІРДЕН ТАБЫЛҒАН БАРЛЫҒЫ 8 РУНАЛЫҚ ЖАЗУ ӨЗІМІЗГЕ БЕЛГІЛІ ТАЛАС ЖАЗБА ЕСКЕРТКІШТЕРІ ҚАТАРЫНА ЖАТҚЫЗЫЛАДЫ. ТАС БЕТІНДЕГІ ҚҰПИЯ ЖАЗУ НЕГЕ ЕКЕНДІГІ БЕЛГІСІЗ ТҮРКІТАНУШЫ ҒАЛЫМДАР ТАРАПЫНАН ӘЛІ КҮНГЕ ДЕЙІН ЖҮЙЕЛІ ТҮРДЕ ОҚЫЛҒАН ЕМЕС. </a:t>
            </a:r>
            <a:endParaRPr kumimoji="0" lang="ru-RU" sz="2000" b="1" i="0" u="none" strike="noStrike" cap="none" normalizeH="0" baseline="0" dirty="0" smtClean="0">
              <a:ln>
                <a:noFill/>
              </a:ln>
              <a:solidFill>
                <a:srgbClr val="002060"/>
              </a:solidFill>
              <a:effectLst/>
              <a:latin typeface="Constantia" pitchFamily="18" charset="0"/>
              <a:cs typeface="Arial" pitchFamily="34" charset="0"/>
            </a:endParaRPr>
          </a:p>
        </p:txBody>
      </p:sp>
      <p:cxnSp>
        <p:nvCxnSpPr>
          <p:cNvPr id="8" name="Соединительная линия уступом 7"/>
          <p:cNvCxnSpPr/>
          <p:nvPr/>
        </p:nvCxnSpPr>
        <p:spPr>
          <a:xfrm>
            <a:off x="1619672" y="4581128"/>
            <a:ext cx="1944216" cy="1440160"/>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spd="med">
    <p:wheel spokes="8"/>
  </p:transition>
  <p:timing>
    <p:tnLst>
      <p:par>
        <p:cTn id="1" dur="indefinite" restart="never" nodeType="tmRoot"/>
      </p:par>
    </p:tnLst>
  </p:timing>
</p:sld>
</file>

<file path=ppt/theme/theme1.xml><?xml version="1.0" encoding="utf-8"?>
<a:theme xmlns:a="http://schemas.openxmlformats.org/drawingml/2006/main" name="Тема Office">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465</Words>
  <Application>Microsoft Office PowerPoint</Application>
  <PresentationFormat>Экран (4:3)</PresentationFormat>
  <Paragraphs>32</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Орхон бойынан табылған мұралардың мәдени-тілдік маңызы.  Йоллығ Тегін шығармашылығының елтанымдық ерекшелігі.</vt:lpstr>
      <vt:lpstr>Слайд 2</vt:lpstr>
      <vt:lpstr>Слайд 3</vt:lpstr>
      <vt:lpstr>Слайд 4</vt:lpstr>
      <vt:lpstr>Слайд 5</vt:lpstr>
      <vt:lpstr>Слайд 6</vt:lpstr>
      <vt:lpstr>Слайд 7</vt:lpstr>
      <vt:lpstr>Слайд 8</vt:lpstr>
      <vt:lpstr>Слайд 9</vt:lpstr>
      <vt:lpstr>Слайд 10</vt:lpstr>
      <vt:lpstr> ЙОЛЛЫҒ-ТЕГІН – БІЛГЕ ҚАҒАННЫҢ ҰЛЫ. ӘКЕСІ ҚАЙТЫС БОЛҒАННАН КЕЙІН ОЛ ТАҚҚА ҰЛЫ ҚАҒАНАТТЫҢ БІРАУЫЗДЫ КЕЛІСІМІМЕН ОТЫРДЫ. ЖАЗУШЫ, ТАРИХШЫ, ЕКІ ОРХОН ЖАЗУЫ (КҮЛТЕГІН МЕН БІЛГЕ ҚАҒАНҒА АРНАЛҒАН) МӘТІНДЕРІНІҢ АВТОРЫ. </vt:lpstr>
      <vt:lpstr>Слайд 12</vt:lpstr>
      <vt:lpstr>Слайд 13</vt:lpstr>
      <vt:lpstr>Слайд 14</vt:lpstr>
      <vt:lpstr> Пайдаланылған әдебиеттер: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Орхон бойынан табылған мұралардың мәдени-тілдік маңызы.  Йоллығ Тегін шығармашылығының елтанымдық ерекшелігі.</dc:title>
  <dc:creator>Azhara</dc:creator>
  <cp:lastModifiedBy>Azhar</cp:lastModifiedBy>
  <cp:revision>1</cp:revision>
  <dcterms:created xsi:type="dcterms:W3CDTF">2020-10-03T07:39:56Z</dcterms:created>
  <dcterms:modified xsi:type="dcterms:W3CDTF">2020-10-03T07:48:37Z</dcterms:modified>
</cp:coreProperties>
</file>